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23"/>
  </p:notesMasterIdLst>
  <p:sldIdLst>
    <p:sldId id="256" r:id="rId2"/>
    <p:sldId id="257" r:id="rId3"/>
    <p:sldId id="260" r:id="rId4"/>
    <p:sldId id="270" r:id="rId5"/>
    <p:sldId id="262" r:id="rId6"/>
    <p:sldId id="271" r:id="rId7"/>
    <p:sldId id="261" r:id="rId8"/>
    <p:sldId id="267" r:id="rId9"/>
    <p:sldId id="268" r:id="rId10"/>
    <p:sldId id="269" r:id="rId11"/>
    <p:sldId id="259" r:id="rId12"/>
    <p:sldId id="272" r:id="rId13"/>
    <p:sldId id="273" r:id="rId14"/>
    <p:sldId id="280" r:id="rId15"/>
    <p:sldId id="279" r:id="rId16"/>
    <p:sldId id="274" r:id="rId17"/>
    <p:sldId id="278" r:id="rId18"/>
    <p:sldId id="277" r:id="rId19"/>
    <p:sldId id="276" r:id="rId20"/>
    <p:sldId id="27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1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26AF5-6334-4835-A78D-DF3B1172C583}" type="datetimeFigureOut">
              <a:rPr lang="sk-SK" smtClean="0"/>
              <a:pPr/>
              <a:t>29.6.2018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E95E9-A820-487E-83FE-7DD8F29EEE9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566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5E9-A820-487E-83FE-7DD8F29EEE95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230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7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rázo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493" y="5840835"/>
            <a:ext cx="1456364" cy="52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8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0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0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4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9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31FC-48CA-A74F-A2AC-3A1E6254BF87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4135B-6FCE-CD4A-B613-5FE1F1AA91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7870" y="2079523"/>
            <a:ext cx="4348424" cy="2094271"/>
          </a:xfrm>
        </p:spPr>
        <p:txBody>
          <a:bodyPr>
            <a:noAutofit/>
          </a:bodyPr>
          <a:lstStyle/>
          <a:p>
            <a:pPr algn="l"/>
            <a:r>
              <a:rPr lang="sk-SK" sz="3200" dirty="0" smtClean="0">
                <a:latin typeface="Calibri"/>
                <a:cs typeface="Calibri"/>
              </a:rPr>
              <a:t>Skúsenosti z výkonu inšpekcie práce a povoľovanie ľahkých prác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6" name="Picture 5" descr="StatnyZna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54" y="2569540"/>
            <a:ext cx="1014382" cy="1264848"/>
          </a:xfrm>
          <a:prstGeom prst="rect">
            <a:avLst/>
          </a:prstGeom>
        </p:spPr>
      </p:pic>
      <p:pic>
        <p:nvPicPr>
          <p:cNvPr id="9" name="Picture 8" descr="VertikLink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02" y="0"/>
            <a:ext cx="57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Stav a vývoj pracovných úrazov a chorôb z povolania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buNone/>
            </a:pPr>
            <a:r>
              <a:rPr lang="sk-SK" sz="2400" dirty="0" smtClean="0"/>
              <a:t>V roku 2017 sa v organizáciách patriacich do pôsobnosti Inšpektorátu práce Bratislava stalo </a:t>
            </a:r>
            <a:r>
              <a:rPr lang="sk-SK" sz="2400" b="1" dirty="0" smtClean="0"/>
              <a:t>1 286 </a:t>
            </a:r>
            <a:r>
              <a:rPr lang="sk-SK" sz="2400" dirty="0" smtClean="0"/>
              <a:t>registrovaných pracovných úrazov, z toho </a:t>
            </a:r>
            <a:r>
              <a:rPr lang="sk-SK" sz="2400" b="1" dirty="0" smtClean="0"/>
              <a:t>10</a:t>
            </a:r>
            <a:r>
              <a:rPr lang="sk-SK" sz="2400" dirty="0" smtClean="0"/>
              <a:t> pracovných úrazov s následkom smrti (z čoho boli 4 dopravné nehody), </a:t>
            </a:r>
            <a:r>
              <a:rPr lang="sk-SK" sz="2400" b="1" dirty="0" smtClean="0"/>
              <a:t>18 </a:t>
            </a:r>
            <a:r>
              <a:rPr lang="sk-SK" sz="2400" dirty="0" smtClean="0"/>
              <a:t>pracovných úrazov s ťažkou ujmou na zdraví (z toho 1 dopravná nehoda).</a:t>
            </a:r>
            <a:endParaRPr lang="en-US" sz="2400" dirty="0" smtClean="0"/>
          </a:p>
          <a:p>
            <a:pPr marL="0" indent="0" algn="just">
              <a:buNone/>
            </a:pPr>
            <a:r>
              <a:rPr lang="sk-SK" sz="2400" dirty="0" smtClean="0"/>
              <a:t>Bolo zaevidovaných </a:t>
            </a:r>
            <a:r>
              <a:rPr lang="sk-SK" sz="2400" b="1" dirty="0" smtClean="0"/>
              <a:t>25 chorôb z povolania. </a:t>
            </a:r>
          </a:p>
          <a:p>
            <a:pPr marL="0" indent="0" algn="just">
              <a:buNone/>
            </a:pPr>
            <a:r>
              <a:rPr lang="sk-SK" sz="2400" dirty="0" smtClean="0"/>
              <a:t>Nebola nahlásená žiadna závažná priemyselná havária ani hrozba bezprostredného vzniku závažnej priemyselnej havárie.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Vydávanie preukazov a osvedčení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dirty="0" smtClean="0"/>
              <a:t>Inšpektorát práce Bratislava v roku 2017 vydal 612 preukazov na vykonávanie činnosti a 240 osvedčení na vykonávanie činnosti na vyhradených technických zariadeniach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dirty="0" smtClean="0"/>
              <a:t>( elektrických, plynových, tlakových a zdvíhacích).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Podnety, podania, sťažnosti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dirty="0" smtClean="0"/>
              <a:t>V roku 2017 bolo na IP Bratislava zaevidovaných 1 454 podaní,  z toho boli v oblasti:</a:t>
            </a:r>
          </a:p>
          <a:p>
            <a:pPr marL="0" indent="0" algn="just">
              <a:buNone/>
            </a:pPr>
            <a:r>
              <a:rPr lang="sk-SK" sz="2400" dirty="0" smtClean="0"/>
              <a:t>- PPV                                                             1 101 podnetov</a:t>
            </a:r>
          </a:p>
          <a:p>
            <a:pPr marL="0" indent="0" algn="just">
              <a:buFontTx/>
              <a:buChar char="-"/>
            </a:pPr>
            <a:r>
              <a:rPr lang="sk-SK" sz="2400" dirty="0" smtClean="0"/>
              <a:t> BOZP                                                             189 podnetov</a:t>
            </a:r>
          </a:p>
          <a:p>
            <a:pPr marL="0" indent="0" algn="just">
              <a:buFontTx/>
              <a:buChar char="-"/>
            </a:pPr>
            <a:r>
              <a:rPr lang="sk-SK" sz="2400" dirty="0" smtClean="0"/>
              <a:t> SLD                                                                  37 podnetov</a:t>
            </a:r>
          </a:p>
          <a:p>
            <a:pPr marL="0" indent="0" algn="just">
              <a:buFontTx/>
              <a:buChar char="-"/>
            </a:pPr>
            <a:r>
              <a:rPr lang="sk-SK" sz="2400" dirty="0" smtClean="0"/>
              <a:t> kontrola nelegálneho zamestnávania    152 podnetov</a:t>
            </a:r>
          </a:p>
          <a:p>
            <a:pPr marL="0" indent="0" algn="just">
              <a:buFontTx/>
              <a:buChar char="-"/>
            </a:pPr>
            <a:r>
              <a:rPr lang="sk-SK" sz="2400" dirty="0" smtClean="0"/>
              <a:t> anonymné podania                                   523 podnetov</a:t>
            </a:r>
          </a:p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buNone/>
            </a:pPr>
            <a:r>
              <a:rPr lang="sk-SK" sz="2400" dirty="0" smtClean="0"/>
              <a:t>Z roku 2016 prešlo 329 podnetov do roku 2017,  takže  v minulom roku sa prešetrovalo spolu </a:t>
            </a:r>
            <a:r>
              <a:rPr lang="sk-SK" sz="2400" b="1" dirty="0" smtClean="0"/>
              <a:t>1 783 podaní</a:t>
            </a:r>
            <a:r>
              <a:rPr lang="sk-SK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2400" dirty="0" smtClean="0"/>
              <a:t>	Na Inšpektoráte práce Bratislava bolo v roku 2017 zaevidovaných 9 sťažností, z toho 7 sťažností bolo neopodstatnených a 2 sťažnosti boli vybavené odložením.</a:t>
            </a:r>
          </a:p>
          <a:p>
            <a:pPr algn="just">
              <a:buNone/>
            </a:pPr>
            <a:r>
              <a:rPr lang="sk-SK" sz="2400" dirty="0" smtClean="0"/>
              <a:t>	</a:t>
            </a:r>
          </a:p>
          <a:p>
            <a:pPr algn="just">
              <a:buNone/>
            </a:pPr>
            <a:r>
              <a:rPr lang="sk-SK" sz="2400" dirty="0" smtClean="0"/>
              <a:t>	Na Inšpektorát práce Bratislava nebola doručená žiadna petícia .</a:t>
            </a:r>
          </a:p>
          <a:p>
            <a:pPr algn="just">
              <a:buNone/>
            </a:pPr>
            <a:r>
              <a:rPr lang="sk-SK" sz="2400" dirty="0" smtClean="0"/>
              <a:t>	</a:t>
            </a:r>
          </a:p>
          <a:p>
            <a:pPr algn="just">
              <a:buNone/>
            </a:pPr>
            <a:r>
              <a:rPr lang="sk-SK" sz="2400" dirty="0" smtClean="0"/>
              <a:t>	 Inšpektorát práce Bratislava v roku 2017 vybavil 39 žiadostí v zmysle zákona č. 211/2000 Z. z. o poskytovaní informácií. </a:t>
            </a:r>
          </a:p>
          <a:p>
            <a:pPr algn="just">
              <a:buNone/>
            </a:pPr>
            <a:endParaRPr lang="sk-SK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Najčastejšie zistené porušenia </a:t>
            </a:r>
            <a:r>
              <a:rPr lang="sk-SK" sz="2100" dirty="0">
                <a:solidFill>
                  <a:schemeClr val="bg1"/>
                </a:solidFill>
              </a:rPr>
              <a:t>v kontrolovaných subjektoch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 smtClean="0"/>
              <a:t>Z celkového počtu  2997 porušení právnych predpisov  v roku 2017 bolo najviac nedostatkov  v oblasti pracovnoprávnych a mzdových predpisov (1 025 porušení).</a:t>
            </a:r>
          </a:p>
          <a:p>
            <a:pPr marL="0" indent="0">
              <a:buNone/>
            </a:pPr>
            <a:r>
              <a:rPr lang="sk-SK" sz="2000" dirty="0" smtClean="0"/>
              <a:t>Ustanovené pracovné podmienky  boli porušené 695 krát  (nočná práca, práca nadčas, pracovný čas a doba odpočinku v doprave a iné)</a:t>
            </a:r>
          </a:p>
          <a:p>
            <a:pPr marL="0" indent="0">
              <a:buNone/>
            </a:pPr>
            <a:r>
              <a:rPr lang="sk-SK" sz="2000" dirty="0" smtClean="0"/>
              <a:t>Nedostatky v prevádzkových budovách, objektoch – 486 nedostatkov (skladovanie, komunikácie,  bezpečnostné značenia, schody, rampy a pod.)</a:t>
            </a:r>
          </a:p>
          <a:p>
            <a:pPr marL="0" indent="0">
              <a:buNone/>
            </a:pPr>
            <a:r>
              <a:rPr lang="sk-SK" sz="2000" dirty="0" smtClean="0"/>
              <a:t>Pri prevádzke vyhradených technických zariadení – 407 porušení (technický stav zariadení, preventívne výkony odborných skúšok,  kontrol a pod.)</a:t>
            </a:r>
          </a:p>
          <a:p>
            <a:pPr marL="0" indent="0">
              <a:buNone/>
            </a:pPr>
            <a:r>
              <a:rPr lang="sk-SK" sz="2000" dirty="0" smtClean="0"/>
              <a:t>V oblasti riadenia bolo 108 porušení (hodnotenie nebezpečenstiev a rizík, školenia BOZP, evidencia a registrácia udalostí, určenie bezpečných pracovných postupov, vydávanie pravidiel a pod.)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68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Najzávažnejšie zistenia v kontrolovaných subjektoch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k-SK" sz="2400" dirty="0" smtClean="0"/>
              <a:t>Nízka úroveň zaistenia BOZP na staveniskách a stavbách </a:t>
            </a:r>
            <a:r>
              <a:rPr lang="sk-SK" sz="2400" dirty="0"/>
              <a:t> </a:t>
            </a:r>
            <a:r>
              <a:rPr lang="sk-SK" sz="2400" dirty="0" smtClean="0"/>
              <a:t>v subjektoch s malým počtom zamestnancov</a:t>
            </a:r>
          </a:p>
          <a:p>
            <a:pPr>
              <a:buFontTx/>
              <a:buChar char="-"/>
            </a:pPr>
            <a:r>
              <a:rPr lang="sk-SK" sz="2400" dirty="0" smtClean="0"/>
              <a:t>V oblasti pracovnoprávnych podmienok  u vodičov  - nevyplatenie mzdy, cestovných náhrad,  náhrad za  dovolenku, prácu nadčas, nočnú prácu a pod.</a:t>
            </a:r>
          </a:p>
          <a:p>
            <a:pPr>
              <a:buFontTx/>
              <a:buChar char="-"/>
            </a:pPr>
            <a:r>
              <a:rPr lang="sk-SK" sz="2400" dirty="0" smtClean="0"/>
              <a:t>časté porušovanie </a:t>
            </a:r>
            <a:r>
              <a:rPr lang="sk-SK" sz="2400" dirty="0"/>
              <a:t>ustanovení, ktoré upravujú dohody o prácach vykonávaných mimo pracovného pomeru v zmysle zákona č. 311/2001 Z. z</a:t>
            </a:r>
            <a:r>
              <a:rPr lang="sk-SK" sz="2400" dirty="0" smtClean="0"/>
              <a:t>.</a:t>
            </a:r>
          </a:p>
          <a:p>
            <a:pPr>
              <a:buFontTx/>
              <a:buChar char="-"/>
            </a:pPr>
            <a:r>
              <a:rPr lang="sk-SK" sz="2400" dirty="0" smtClean="0"/>
              <a:t>neznalosť </a:t>
            </a:r>
            <a:r>
              <a:rPr lang="sk-SK" sz="2400" dirty="0"/>
              <a:t>platnej legislatívy majiteľmi firiem, konateľmi a vedúcimi zamestnancami </a:t>
            </a:r>
            <a:r>
              <a:rPr lang="sk-SK" sz="2400" dirty="0" smtClean="0"/>
              <a:t>firiem</a:t>
            </a:r>
            <a:endParaRPr lang="sk-SK" sz="2400" dirty="0"/>
          </a:p>
          <a:p>
            <a:pPr>
              <a:buFontTx/>
              <a:buChar char="-"/>
            </a:pPr>
            <a:r>
              <a:rPr lang="sk-SK" sz="2400" dirty="0"/>
              <a:t>nedôsledné napĺňane požiadaviek ustanovení právnych </a:t>
            </a:r>
            <a:r>
              <a:rPr lang="sk-SK" sz="2400" dirty="0" smtClean="0"/>
              <a:t>predpisov  zodpovednými zamestnancami -  až </a:t>
            </a:r>
            <a:r>
              <a:rPr lang="sk-SK" sz="2400" dirty="0" err="1" smtClean="0"/>
              <a:t>ignorácia</a:t>
            </a:r>
            <a:endParaRPr lang="sk-SK" sz="2400" dirty="0"/>
          </a:p>
          <a:p>
            <a:pPr>
              <a:buFontTx/>
              <a:buChar char="-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691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Povolenie ľahkých prác  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417537" cy="472820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sk-SK" sz="2400" dirty="0" smtClean="0"/>
              <a:t>	</a:t>
            </a:r>
          </a:p>
          <a:p>
            <a:pPr algn="just">
              <a:buNone/>
            </a:pPr>
            <a:r>
              <a:rPr lang="sk-SK" sz="2400" dirty="0"/>
              <a:t>	</a:t>
            </a:r>
            <a:r>
              <a:rPr lang="sk-SK" sz="11200" dirty="0" smtClean="0"/>
              <a:t>Príslušný  </a:t>
            </a:r>
            <a:r>
              <a:rPr lang="sk-SK" sz="11200" dirty="0"/>
              <a:t>i</a:t>
            </a:r>
            <a:r>
              <a:rPr lang="sk-SK" sz="11200" dirty="0" smtClean="0"/>
              <a:t>nšpektorát práce v zmysle § 11 ods. 5 zákona č. 311/2001 Z. z. v znení neskorších predpisov (ďalej Zákonník práce) po dohode s príslušným orgánom verejného zdravotníctva povoľuje na žiadosť zamestnávateľa výkon ľahkých prác  podľa ods. 4 cit. zákona. V povolení sa určí počet hodín a podmienky, za ktorých sa ľahké práce môžu vykonávať. Príslušný  </a:t>
            </a:r>
            <a:r>
              <a:rPr lang="sk-SK" sz="11200" dirty="0"/>
              <a:t>inšpektorát práce </a:t>
            </a:r>
            <a:r>
              <a:rPr lang="sk-SK" sz="11200" dirty="0" smtClean="0"/>
              <a:t>odoberie povolenie, ak podmienky povolenia nie sú dodržiavané.</a:t>
            </a:r>
          </a:p>
          <a:p>
            <a:pPr algn="just">
              <a:buNone/>
            </a:pPr>
            <a:r>
              <a:rPr lang="sk-SK" sz="11200" dirty="0" smtClean="0"/>
              <a:t> </a:t>
            </a:r>
          </a:p>
          <a:p>
            <a:pPr algn="just">
              <a:buNone/>
            </a:pPr>
            <a:r>
              <a:rPr lang="sk-SK" sz="11200" dirty="0" smtClean="0"/>
              <a:t> </a:t>
            </a:r>
          </a:p>
          <a:p>
            <a:pPr algn="just">
              <a:buNone/>
            </a:pPr>
            <a:r>
              <a:rPr lang="sk-SK" sz="11200" dirty="0" smtClean="0"/>
              <a:t> </a:t>
            </a:r>
          </a:p>
          <a:p>
            <a:pPr algn="just">
              <a:buNone/>
            </a:pPr>
            <a:r>
              <a:rPr lang="sk-SK" sz="11200" dirty="0" smtClean="0"/>
              <a:t> </a:t>
            </a: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/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1800" dirty="0"/>
              <a:t>	</a:t>
            </a:r>
            <a:r>
              <a:rPr lang="sk-SK" sz="2000" dirty="0" smtClean="0"/>
              <a:t> Práca fyzickej </a:t>
            </a:r>
            <a:r>
              <a:rPr lang="sk-SK" sz="2000" dirty="0"/>
              <a:t>osoby vo veku do 15 rokov alebo pre </a:t>
            </a:r>
            <a:r>
              <a:rPr lang="sk-SK" sz="2000" dirty="0" smtClean="0"/>
              <a:t>práca </a:t>
            </a:r>
            <a:r>
              <a:rPr lang="sk-SK" sz="2000" dirty="0"/>
              <a:t>fyzickej osoby staršej ako 15 rokov do skončenia povinnej školskej </a:t>
            </a:r>
            <a:r>
              <a:rPr lang="sk-SK" sz="2000" dirty="0" smtClean="0"/>
              <a:t>dochádzky</a:t>
            </a:r>
            <a:r>
              <a:rPr lang="sk-SK" sz="2000" dirty="0"/>
              <a:t> </a:t>
            </a:r>
            <a:r>
              <a:rPr lang="sk-SK" sz="2000" dirty="0" smtClean="0"/>
              <a:t>je zakázaná.</a:t>
            </a:r>
            <a:endParaRPr lang="sk-SK" sz="2000" dirty="0"/>
          </a:p>
          <a:p>
            <a:pPr>
              <a:buNone/>
            </a:pPr>
            <a:r>
              <a:rPr lang="sk-SK" sz="2000" dirty="0"/>
              <a:t>	</a:t>
            </a:r>
          </a:p>
          <a:p>
            <a:pPr>
              <a:buNone/>
            </a:pPr>
            <a:r>
              <a:rPr lang="sk-SK" sz="2000" dirty="0"/>
              <a:t>	</a:t>
            </a:r>
            <a:r>
              <a:rPr lang="sk-SK" sz="2000" dirty="0" smtClean="0"/>
              <a:t>Tieto </a:t>
            </a:r>
            <a:r>
              <a:rPr lang="sk-SK" sz="2000" dirty="0"/>
              <a:t>fyzické osoby môžu vykonávať ľahké práce, ktoré svojím charakterom a rozsahom neohrozujú ich zdravie, bezpečnosť, ich ďalší vývoj alebo školskú dochádzku len pri</a:t>
            </a:r>
          </a:p>
          <a:p>
            <a:pPr>
              <a:buNone/>
            </a:pPr>
            <a:r>
              <a:rPr lang="sk-SK" sz="2000" i="1" dirty="0"/>
              <a:t>	a)</a:t>
            </a:r>
            <a:r>
              <a:rPr lang="sk-SK" sz="2000" dirty="0"/>
              <a:t> účinkovaní alebo spoluúčinkovaní na kultúrnych predstaveniach a umeleckých predstaveniach,</a:t>
            </a:r>
          </a:p>
          <a:p>
            <a:pPr>
              <a:buNone/>
            </a:pPr>
            <a:r>
              <a:rPr lang="sk-SK" sz="2000" i="1" dirty="0"/>
              <a:t>	b)</a:t>
            </a:r>
            <a:r>
              <a:rPr lang="sk-SK" sz="2000" dirty="0"/>
              <a:t> športových podujatiach,</a:t>
            </a:r>
          </a:p>
          <a:p>
            <a:pPr>
              <a:buNone/>
            </a:pPr>
            <a:r>
              <a:rPr lang="sk-SK" sz="2000" i="1" dirty="0"/>
              <a:t>	c)</a:t>
            </a:r>
            <a:r>
              <a:rPr lang="sk-SK" sz="2000" dirty="0"/>
              <a:t> reklamných činnostiach</a:t>
            </a:r>
            <a:r>
              <a:rPr lang="sk-SK" sz="2000" dirty="0" smtClean="0"/>
              <a:t>.</a:t>
            </a:r>
          </a:p>
          <a:p>
            <a:pPr>
              <a:buNone/>
            </a:pPr>
            <a:r>
              <a:rPr lang="sk-SK" sz="1800" dirty="0" smtClean="0"/>
              <a:t>	</a:t>
            </a:r>
            <a:r>
              <a:rPr lang="sk-SK" sz="1400" i="1" dirty="0" smtClean="0"/>
              <a:t>(§ 11 ods. 4  Zákonníka práce)</a:t>
            </a:r>
            <a:endParaRPr lang="sk-SK" sz="1400" i="1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13075" y="5999262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35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Povoľovanie  ľahkých prác  sa vydáva na základe žiadosti zamestnávateľa , v ktorej musí  predložiť :</a:t>
            </a:r>
          </a:p>
          <a:p>
            <a:pPr marL="0" indent="0">
              <a:buNone/>
            </a:pPr>
            <a:r>
              <a:rPr lang="sk-SK" sz="2400" dirty="0" smtClean="0"/>
              <a:t>- súhlas  zákonného zástupcu,</a:t>
            </a:r>
          </a:p>
          <a:p>
            <a:pPr marL="0" indent="0">
              <a:buFontTx/>
              <a:buChar char="-"/>
            </a:pPr>
            <a:r>
              <a:rPr lang="sk-SK" sz="2400" dirty="0" smtClean="0"/>
              <a:t>lekársky posudok o spôsobilosti  maloletej osoby</a:t>
            </a:r>
          </a:p>
          <a:p>
            <a:pPr marL="0" indent="0">
              <a:buFontTx/>
              <a:buChar char="-"/>
            </a:pPr>
            <a:r>
              <a:rPr lang="sk-SK" sz="2400" dirty="0" smtClean="0"/>
              <a:t> súhlas školy (v prípade  výkonu práce počas výučby )</a:t>
            </a:r>
          </a:p>
          <a:p>
            <a:pPr marL="0" indent="0">
              <a:buFontTx/>
              <a:buChar char="-"/>
            </a:pPr>
            <a:r>
              <a:rPr lang="sk-SK" sz="2400" dirty="0" smtClean="0"/>
              <a:t> hodnotenie nebezpečenstiev a rizík pri výkone činnosti</a:t>
            </a:r>
          </a:p>
          <a:p>
            <a:pPr marL="0" indent="0">
              <a:buFontTx/>
              <a:buChar char="-"/>
            </a:pPr>
            <a:r>
              <a:rPr lang="sk-SK" sz="2400" dirty="0" smtClean="0"/>
              <a:t> kolok v sume 20,. Eur/ za osobu</a:t>
            </a:r>
          </a:p>
          <a:p>
            <a:pPr marL="0" indent="0" algn="just">
              <a:buNone/>
            </a:pPr>
            <a:r>
              <a:rPr lang="sk-SK" sz="2400" dirty="0" smtClean="0"/>
              <a:t>Súčasne si  inšpektorát práce vyžiada vyjadrenie príslušného orgánu verejného zdravotníctva k  výkonu ľahkých prác .</a:t>
            </a:r>
          </a:p>
          <a:p>
            <a:pPr marL="0" indent="0">
              <a:buFontTx/>
              <a:buChar char="-"/>
            </a:pPr>
            <a:endParaRPr lang="sk-SK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dirty="0" smtClean="0"/>
              <a:t>Inšpektorát práce vykoná prostredníctvom inšpektora  práce inšpekciu práce u žiadateľa, kde preverí  všetky podmienky, kde sa má práca vykonávať , hodnotenie nebezpečenstiev a rizík , bezpečnosť  a ochranu zdravia pri práci aj pri prevádzke vyhradených technických zariadení,  priestory na jedlo a oddych pre mladistvých a pod.  </a:t>
            </a:r>
          </a:p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buNone/>
            </a:pPr>
            <a:r>
              <a:rPr lang="sk-SK" sz="2400" dirty="0" smtClean="0"/>
              <a:t>Po </a:t>
            </a:r>
            <a:r>
              <a:rPr lang="sk-SK" sz="2400" dirty="0" err="1" smtClean="0"/>
              <a:t>sumarizácii</a:t>
            </a:r>
            <a:r>
              <a:rPr lang="sk-SK" sz="2400" dirty="0" smtClean="0"/>
              <a:t> všetkých uvedených úkonov  vydá inšpektorát práce  „Povolenie“ na výkon ľahkých prác pre každú osobu. </a:t>
            </a:r>
          </a:p>
          <a:p>
            <a:pPr marL="0" indent="0" algn="just">
              <a:buNone/>
            </a:pPr>
            <a:r>
              <a:rPr lang="sk-SK" sz="2400" dirty="0" smtClean="0"/>
              <a:t>„Povolenie“ musí byť pre každú osobu pri výkone práce na pracovisku.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Poslanie  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sk-SK" dirty="0" smtClean="0"/>
              <a:t>Hlavným poslaním inšpektorátov práce je výkon štátnej správy v oblasti inšpekcie práce v zmysle ustanovenia § 2 zákona č. 125/2006 Z. z. o inšpekcii práce a o zmene a doplnení zákona č. 82/2005 Z. z. o nelegálnej práci a nelegálnom zamestnávaní a o zmene a doplnení niektorých zákonov v znení neskorších predpisov.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062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3075" y="409217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Inšpektorát práce Bratislava vydal v roku 2017 „Povolenia“ na základe žiadosti dvoch zamestnávateľov   pre </a:t>
            </a:r>
            <a:r>
              <a:rPr lang="sk-SK" sz="2400" dirty="0"/>
              <a:t> </a:t>
            </a:r>
            <a:r>
              <a:rPr lang="sk-SK" sz="2400" dirty="0" smtClean="0"/>
              <a:t>5 detí. 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Na </a:t>
            </a:r>
            <a:r>
              <a:rPr lang="sk-SK" sz="2400" dirty="0"/>
              <a:t>I</a:t>
            </a:r>
            <a:r>
              <a:rPr lang="sk-SK" sz="2400" dirty="0" smtClean="0"/>
              <a:t>nšpektoráte práce Bratislava sa vedie samostatná evidencia  vydaných povolení.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7869" y="2841674"/>
            <a:ext cx="4671201" cy="3277771"/>
          </a:xfrm>
        </p:spPr>
        <p:txBody>
          <a:bodyPr>
            <a:noAutofit/>
          </a:bodyPr>
          <a:lstStyle/>
          <a:p>
            <a:pPr algn="l"/>
            <a:r>
              <a:rPr lang="sk-SK" sz="3200" dirty="0" smtClean="0">
                <a:latin typeface="Calibri"/>
                <a:cs typeface="Calibri"/>
              </a:rPr>
              <a:t>Ďakujem za pozornosť</a:t>
            </a:r>
            <a:br>
              <a:rPr lang="sk-SK" sz="3200" dirty="0" smtClean="0">
                <a:latin typeface="Calibri"/>
                <a:cs typeface="Calibri"/>
              </a:rPr>
            </a:br>
            <a:r>
              <a:rPr lang="sk-SK" sz="3200" dirty="0" smtClean="0">
                <a:latin typeface="Calibri"/>
                <a:cs typeface="Calibri"/>
              </a:rPr>
              <a:t/>
            </a:r>
            <a:br>
              <a:rPr lang="sk-SK" sz="3200" dirty="0" smtClean="0">
                <a:latin typeface="Calibri"/>
                <a:cs typeface="Calibri"/>
              </a:rPr>
            </a:br>
            <a:r>
              <a:rPr lang="sk-SK" sz="3200" dirty="0" smtClean="0">
                <a:latin typeface="Calibri"/>
                <a:cs typeface="Calibri"/>
              </a:rPr>
              <a:t/>
            </a:r>
            <a:br>
              <a:rPr lang="sk-SK" sz="3200" dirty="0" smtClean="0">
                <a:latin typeface="Calibri"/>
                <a:cs typeface="Calibri"/>
              </a:rPr>
            </a:br>
            <a:r>
              <a:rPr lang="sk-SK" sz="3200" dirty="0" smtClean="0">
                <a:latin typeface="Calibri"/>
                <a:cs typeface="Calibri"/>
              </a:rPr>
              <a:t/>
            </a:r>
            <a:br>
              <a:rPr lang="sk-SK" sz="3200" dirty="0" smtClean="0">
                <a:latin typeface="Calibri"/>
                <a:cs typeface="Calibri"/>
              </a:rPr>
            </a:br>
            <a:r>
              <a:rPr lang="sk-SK" sz="3200" dirty="0" smtClean="0">
                <a:latin typeface="Calibri"/>
                <a:cs typeface="Calibri"/>
              </a:rPr>
              <a:t>Ľubica </a:t>
            </a:r>
            <a:r>
              <a:rPr lang="sk-SK" sz="3200" dirty="0" err="1" smtClean="0">
                <a:latin typeface="Calibri"/>
                <a:cs typeface="Calibri"/>
              </a:rPr>
              <a:t>Tedlová</a:t>
            </a:r>
            <a:r>
              <a:rPr lang="sk-SK" sz="3200" dirty="0" smtClean="0">
                <a:latin typeface="Calibri"/>
                <a:cs typeface="Calibri"/>
              </a:rPr>
              <a:t/>
            </a:r>
            <a:br>
              <a:rPr lang="sk-SK" sz="3200" dirty="0" smtClean="0">
                <a:latin typeface="Calibri"/>
                <a:cs typeface="Calibri"/>
              </a:rPr>
            </a:br>
            <a:r>
              <a:rPr lang="sk-SK" sz="2400" dirty="0" smtClean="0">
                <a:latin typeface="Calibri"/>
                <a:cs typeface="Calibri"/>
              </a:rPr>
              <a:t>inšpektorka práce</a:t>
            </a:r>
            <a:br>
              <a:rPr lang="sk-SK" sz="2400" dirty="0" smtClean="0">
                <a:latin typeface="Calibri"/>
                <a:cs typeface="Calibri"/>
              </a:rPr>
            </a:br>
            <a:r>
              <a:rPr lang="sk-SK" sz="2400" dirty="0" smtClean="0">
                <a:latin typeface="Calibri"/>
                <a:cs typeface="Calibri"/>
              </a:rPr>
              <a:t>Odd. BOZP II</a:t>
            </a:r>
            <a:r>
              <a:rPr lang="sk-SK" sz="3200" dirty="0" smtClean="0">
                <a:latin typeface="Calibri"/>
                <a:cs typeface="Calibri"/>
              </a:rPr>
              <a:t/>
            </a:r>
            <a:br>
              <a:rPr lang="sk-SK" sz="3200" dirty="0" smtClean="0">
                <a:latin typeface="Calibri"/>
                <a:cs typeface="Calibri"/>
              </a:rPr>
            </a:br>
            <a:r>
              <a:rPr lang="sk-SK" sz="3200" dirty="0" smtClean="0">
                <a:latin typeface="Calibri"/>
                <a:cs typeface="Calibri"/>
              </a:rPr>
              <a:t/>
            </a:r>
            <a:br>
              <a:rPr lang="sk-SK" sz="3200" dirty="0" smtClean="0">
                <a:latin typeface="Calibri"/>
                <a:cs typeface="Calibri"/>
              </a:rPr>
            </a:b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9" name="Picture 8" descr="VertikLink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652" y="89807"/>
            <a:ext cx="57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Ciele, úlohy a priority Inšpektorátu práce Bratislava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sz="2800" dirty="0" smtClean="0"/>
              <a:t>Hlavným cieľom inšpektorátu práce je napĺňať  </a:t>
            </a:r>
            <a:r>
              <a:rPr lang="sk-SK" sz="2800" b="1" dirty="0" smtClean="0"/>
              <a:t>celoslovenské úlohy </a:t>
            </a:r>
            <a:r>
              <a:rPr lang="sk-SK" sz="2800" dirty="0" smtClean="0"/>
              <a:t>určené v </a:t>
            </a:r>
            <a:r>
              <a:rPr lang="sk-SK" sz="2800" i="1" dirty="0" smtClean="0"/>
              <a:t>Pláne činnosti Národného inšpektorátu práce</a:t>
            </a:r>
            <a:r>
              <a:rPr lang="sk-SK" sz="2800" dirty="0" smtClean="0"/>
              <a:t> na príslušný rok a súčasne plniť  všetky úlohy určené v zákone o inšpekcii práce a kompetencie vyplývajúce z ďalších právnych predpisov (napr. zákon o posudzovaní zhody výrobkov, zákon o ochrane nefajčiarov,  zákon o nelegálnom zamestnávaní, zákon o organizácii pracovného času v doprave, zákon o podmienkach uvedenia chemických látok  a chemických zmesí na trh, zákon o prevencii závažných priemyselných havárií, zákon o </a:t>
            </a:r>
            <a:r>
              <a:rPr lang="sk-SK" sz="2800" dirty="0" err="1" smtClean="0"/>
              <a:t>prepravovateľných</a:t>
            </a:r>
            <a:r>
              <a:rPr lang="sk-SK" sz="2800" dirty="0" smtClean="0"/>
              <a:t> tlakových zariadeniach a ďalšie)</a:t>
            </a: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01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sk-SK" sz="2800" dirty="0" smtClean="0"/>
              <a:t>Celoslovenské úlohy sú určené v Pláne činnosti Národného inšpektorátu práce na príslušný rok a sú prioritné a záväzné. </a:t>
            </a:r>
            <a:endParaRPr lang="en-US" sz="2800" dirty="0" smtClean="0"/>
          </a:p>
          <a:p>
            <a:pPr marL="0" indent="0" algn="just">
              <a:buNone/>
            </a:pPr>
            <a:endParaRPr lang="sk-SK" sz="2800" dirty="0" smtClean="0"/>
          </a:p>
          <a:p>
            <a:pPr marL="0" indent="0" algn="just">
              <a:buNone/>
            </a:pPr>
            <a:r>
              <a:rPr lang="sk-SK" sz="2800" dirty="0" smtClean="0"/>
              <a:t>V roku 2017  pri celoslovenských úlohách bolo skontrolovaných  1 096 subjektov,  zistených 968 nedostatkov, z toho 313 závažných nedostatkov.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77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dirty="0" smtClean="0"/>
              <a:t>Mimoriadne úlohy sa vyhlasujú v priebehu roka a sú zameriavané na témy, ktoré sú aktuálne vzhľadom na reálny stav v oblasti BOZP alebo PPV.</a:t>
            </a:r>
          </a:p>
          <a:p>
            <a:pPr marL="0" indent="0" algn="just">
              <a:buNone/>
            </a:pPr>
            <a:r>
              <a:rPr lang="sk-SK" sz="2400" dirty="0" smtClean="0"/>
              <a:t>Pri mimoriadnych previerkach v roku 2017 bolo skontrolovaných 420 subjektov, zistených 246 nedostatkov, z toho 127 závažných nedostatkov.</a:t>
            </a:r>
          </a:p>
          <a:p>
            <a:pPr marL="0" indent="0" algn="just">
              <a:buNone/>
            </a:pPr>
            <a:r>
              <a:rPr lang="sk-SK" sz="2400" dirty="0" smtClean="0"/>
              <a:t>Témami boli najmä dodržiavanie pracovných podmienok zamestnancov – príslušníkov tretích krajín; zamestnancov vo veku nad 50 rokov; oblasť BOZP pri tvárniacich, kovoobrábacích, pekárenských strojoch; v poľnohospodárstve; v o veľkoskladoch  a pod.</a:t>
            </a: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817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400" dirty="0" smtClean="0"/>
              <a:t>Spolupráca s regionálnym úradom verejného zdravotníctva priniesla spoločné previerky , pri ktorých boli skontrolované 4 subjekty a bolo zistené 8 nedostatkov.</a:t>
            </a:r>
          </a:p>
          <a:p>
            <a:pPr marL="0" indent="0" algn="just">
              <a:buNone/>
            </a:pPr>
            <a:r>
              <a:rPr lang="sk-SK" sz="2400" dirty="0" smtClean="0"/>
              <a:t>Súčasne plní úlohy vyplývajúce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sk-SK" sz="2400" dirty="0" smtClean="0"/>
              <a:t>z mimoriadnych udalostí (napr. vyšetrovanie smrteľných pracovných úrazov)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sk-SK" sz="2400" dirty="0" smtClean="0"/>
              <a:t> z podaní zamestnancov alebo zamestnávateľov (domáhanie práv v pracovnoprávnej oblasti)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sk-SK" sz="2400" dirty="0" smtClean="0"/>
              <a:t>  zo spolupráce so stavebnými úradmi (účasť na kolaudáciách)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sk-SK" sz="2400" dirty="0" smtClean="0"/>
              <a:t> kontrola zákazu nelegálnej práce a nelegálneho zamestnávania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sk-SK" sz="2400" dirty="0" smtClean="0"/>
              <a:t> kontrola sociálnej legislatívy v doprave a iné</a:t>
            </a:r>
            <a:endParaRPr lang="en-US" sz="2400" dirty="0" smtClean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77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Nápravné opatrenia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sz="2400" dirty="0" smtClean="0"/>
          </a:p>
          <a:p>
            <a:pPr marL="0" indent="0" algn="just">
              <a:buNone/>
            </a:pPr>
            <a:r>
              <a:rPr lang="sk-SK" sz="2400" dirty="0" smtClean="0"/>
              <a:t>Zmyslom výkonu inšpekcie práce  je zistiť či skutkový stav v  subjektoch v kontrolovaných oblastiach je  v súlade s požiadavkami príslušných právnych predpisov a pri zistení rozporov dosiahnuť požadovaný – právny, vecný a prevádzkový – stav. </a:t>
            </a:r>
          </a:p>
          <a:p>
            <a:pPr marL="0" indent="0" algn="just">
              <a:buNone/>
            </a:pPr>
            <a:r>
              <a:rPr lang="sk-SK" sz="2400" dirty="0" smtClean="0"/>
              <a:t>Inšpektori práce vydávajú opatrenia – nariadenia o odstránení zistených nedostatkov v stanovenom termíne, príp. navrhujú technické, organizačné a iné opatrenia na zlepšenie stavu, resp. vydaním stanoviska uplatňujú požiadavky na zaistenie BOZP pri povoľovaní a kolaudácií stavieb.</a:t>
            </a:r>
          </a:p>
          <a:p>
            <a:pPr marL="0" indent="0">
              <a:buNone/>
            </a:pPr>
            <a:r>
              <a:rPr lang="sk-SK" sz="2400" dirty="0" smtClean="0"/>
              <a:t> 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773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k-SK" sz="2800" dirty="0" smtClean="0"/>
          </a:p>
          <a:p>
            <a:pPr marL="0" indent="0" algn="just">
              <a:buNone/>
            </a:pPr>
            <a:endParaRPr lang="sk-SK" sz="2800" dirty="0" smtClean="0"/>
          </a:p>
          <a:p>
            <a:pPr marL="0" indent="0" algn="just">
              <a:buNone/>
            </a:pPr>
            <a:r>
              <a:rPr lang="sk-SK" sz="2800" dirty="0" smtClean="0"/>
              <a:t>V nevyhnutných a závažných prípadoch v záujme ochrany života a zdravia zamestnancov inšpektori práce vydávajú rozhodnutia o zákaze (napr.   obsluhu pracovného stroja,  činnosť technického zariadenia,  objektu alebo zakázanú prácu a prácu nadčas a pod.) 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rtikLink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5467" y="0"/>
            <a:ext cx="47608" cy="1399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4107" y="459673"/>
            <a:ext cx="8369893" cy="472698"/>
          </a:xfrm>
          <a:prstGeom prst="rect">
            <a:avLst/>
          </a:prstGeom>
          <a:solidFill>
            <a:srgbClr val="06397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05" y="409217"/>
            <a:ext cx="7848596" cy="540434"/>
          </a:xfrm>
        </p:spPr>
        <p:txBody>
          <a:bodyPr>
            <a:normAutofit/>
          </a:bodyPr>
          <a:lstStyle/>
          <a:p>
            <a:pPr algn="l"/>
            <a:r>
              <a:rPr lang="sk-SK" sz="2100" dirty="0" smtClean="0">
                <a:solidFill>
                  <a:schemeClr val="bg1"/>
                </a:solidFill>
              </a:rPr>
              <a:t>Sankčné opatrenia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5" y="1123199"/>
            <a:ext cx="7711395" cy="4728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400" dirty="0" smtClean="0"/>
              <a:t>Sankčné opatrenia  ukladá inšpektorát práce v prípade závažného porušenia právnych predpisov, pri ohrození  života a zdravia v rozsahu podľa ustanovení § 19 zákona o inšpekcii práce.</a:t>
            </a:r>
          </a:p>
          <a:p>
            <a:pPr marL="0" indent="0" algn="just">
              <a:buNone/>
            </a:pPr>
            <a:endParaRPr lang="sk-SK" sz="2400" dirty="0" smtClean="0"/>
          </a:p>
          <a:p>
            <a:pPr algn="just">
              <a:buNone/>
            </a:pPr>
            <a:r>
              <a:rPr lang="sk-SK" sz="2400" dirty="0" smtClean="0"/>
              <a:t>Sankčné oprávnenia využil Inšpektorát práce Bratislava v roku 2017 nasledovne:</a:t>
            </a:r>
          </a:p>
          <a:p>
            <a:pPr algn="just">
              <a:buNone/>
            </a:pPr>
            <a:r>
              <a:rPr lang="sk-SK" sz="2400" dirty="0" smtClean="0"/>
              <a:t>1. Organizáciám bolo uložených 412 pokút v celkovej hodnote 1 476 450 €.</a:t>
            </a:r>
          </a:p>
          <a:p>
            <a:pPr algn="just">
              <a:buNone/>
            </a:pPr>
            <a:r>
              <a:rPr lang="sk-SK" sz="2400" dirty="0" smtClean="0"/>
              <a:t>2. Jednotlivcom bolo uložených 12 pokút v hodnote 15 000 € a 187 blokových pokút (vrátane pokút pri kontrolách na cestách) v celkovej hodnote 10 526 €.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4605" y="6052320"/>
            <a:ext cx="4348701" cy="38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23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_MPSVR">
  <a:themeElements>
    <a:clrScheme name="MPSVR">
      <a:dk1>
        <a:srgbClr val="000000"/>
      </a:dk1>
      <a:lt1>
        <a:sysClr val="window" lastClr="FFFFFF"/>
      </a:lt1>
      <a:dk2>
        <a:srgbClr val="1E4E9D"/>
      </a:dk2>
      <a:lt2>
        <a:srgbClr val="FFFFFF"/>
      </a:lt2>
      <a:accent1>
        <a:srgbClr val="5283BE"/>
      </a:accent1>
      <a:accent2>
        <a:srgbClr val="366092"/>
      </a:accent2>
      <a:accent3>
        <a:srgbClr val="95B3D7"/>
      </a:accent3>
      <a:accent4>
        <a:srgbClr val="1E4E9D"/>
      </a:accent4>
      <a:accent5>
        <a:srgbClr val="244061"/>
      </a:accent5>
      <a:accent6>
        <a:srgbClr val="0F243E"/>
      </a:accent6>
      <a:hlink>
        <a:srgbClr val="0000FF"/>
      </a:hlink>
      <a:folHlink>
        <a:srgbClr val="800080"/>
      </a:folHlink>
    </a:clrScheme>
    <a:fontScheme name="MPSVR - 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SABLONA_MPSVR</Template>
  <TotalTime>502</TotalTime>
  <Words>870</Words>
  <Application>Microsoft Office PowerPoint</Application>
  <PresentationFormat>Prezentácia na obrazovke (4:3)</PresentationFormat>
  <Paragraphs>111</Paragraphs>
  <Slides>21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Motív_MPSVR</vt:lpstr>
      <vt:lpstr>Skúsenosti z výkonu inšpekcie práce a povoľovanie ľahkých prác</vt:lpstr>
      <vt:lpstr>Poslanie  </vt:lpstr>
      <vt:lpstr>Ciele, úlohy a priority Inšpektorátu práce Bratislava</vt:lpstr>
      <vt:lpstr>Prezentácia programu PowerPoint</vt:lpstr>
      <vt:lpstr>Prezentácia programu PowerPoint</vt:lpstr>
      <vt:lpstr>Prezentácia programu PowerPoint</vt:lpstr>
      <vt:lpstr>Nápravné opatrenia</vt:lpstr>
      <vt:lpstr>Prezentácia programu PowerPoint</vt:lpstr>
      <vt:lpstr>Sankčné opatrenia</vt:lpstr>
      <vt:lpstr>Stav a vývoj pracovných úrazov a chorôb z povolania</vt:lpstr>
      <vt:lpstr>Vydávanie preukazov a osvedčení</vt:lpstr>
      <vt:lpstr>Podnety, podania, sťažnosti</vt:lpstr>
      <vt:lpstr>Prezentácia programu PowerPoint</vt:lpstr>
      <vt:lpstr>Najčastejšie zistené porušenia v kontrolovaných subjektoch</vt:lpstr>
      <vt:lpstr>Najzávažnejšie zistenia v kontrolovaných subjektoch</vt:lpstr>
      <vt:lpstr>Povolenie ľahkých prác  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    Ľubica Tedlová inšpektorka práce Odd. BOZP II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HLAVNÝ NÁZOV PREZENTÁCIE</dc:title>
  <dc:creator>Skickova Miroslava</dc:creator>
  <cp:lastModifiedBy>Jančurová Laurencia</cp:lastModifiedBy>
  <cp:revision>49</cp:revision>
  <dcterms:created xsi:type="dcterms:W3CDTF">2017-06-06T08:25:42Z</dcterms:created>
  <dcterms:modified xsi:type="dcterms:W3CDTF">2018-06-29T10:49:38Z</dcterms:modified>
</cp:coreProperties>
</file>