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6" r:id="rId4"/>
    <p:sldId id="259" r:id="rId5"/>
    <p:sldId id="260" r:id="rId6"/>
    <p:sldId id="280" r:id="rId7"/>
    <p:sldId id="279" r:id="rId8"/>
    <p:sldId id="263" r:id="rId9"/>
    <p:sldId id="264" r:id="rId10"/>
    <p:sldId id="265" r:id="rId11"/>
    <p:sldId id="268" r:id="rId12"/>
    <p:sldId id="270" r:id="rId13"/>
    <p:sldId id="277" r:id="rId14"/>
    <p:sldId id="272" r:id="rId15"/>
    <p:sldId id="278" r:id="rId16"/>
  </p:sldIdLst>
  <p:sldSz cx="9144000" cy="6858000" type="screen4x3"/>
  <p:notesSz cx="6761163" cy="9942513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101" d="100"/>
          <a:sy n="101" d="100"/>
        </p:scale>
        <p:origin x="1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969627732022616E-2"/>
          <c:w val="0.94375779234406054"/>
          <c:h val="0.97303037226797739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rok 2017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4.7687462335834742E-2"/>
                  <c:y val="3.4143470394325193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i="0" u="none" strike="noStrike" kern="1200" baseline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rPr>
                      <a:t>RÚVZ Trenčín</a:t>
                    </a:r>
                  </a:p>
                  <a:p>
                    <a:r>
                      <a:rPr lang="en-US" sz="1800" b="0" i="0" u="none" strike="noStrike" kern="1200" baseline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rPr>
                      <a:t> 3806</a:t>
                    </a:r>
                    <a:endParaRPr lang="en-US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5671165605617333E-2"/>
                  <c:y val="-0.20644527638933405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RÚVZ Prievidza 5026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5023370018370575E-2"/>
                  <c:y val="2.5386788438854609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i="0" u="none" strike="noStrike" kern="1200" baseline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rPr>
                      <a:t>RÚVZ Považská Bystrica  3408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sk-SK" sz="1800" b="0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Hárok1!$A$2:$A$4</c:f>
              <c:strCache>
                <c:ptCount val="3"/>
                <c:pt idx="0">
                  <c:v>RÚVZ Trenčín</c:v>
                </c:pt>
                <c:pt idx="1">
                  <c:v>RÚVZ Prievidza</c:v>
                </c:pt>
                <c:pt idx="2">
                  <c:v>RÚVZ Považská Bystrica</c:v>
                </c:pt>
              </c:strCache>
            </c:strRef>
          </c:cat>
          <c:val>
            <c:numRef>
              <c:f>Hárok1!$B$2:$B$4</c:f>
              <c:numCache>
                <c:formatCode>General</c:formatCode>
                <c:ptCount val="3"/>
                <c:pt idx="0">
                  <c:v>3806</c:v>
                </c:pt>
                <c:pt idx="1">
                  <c:v>5026</c:v>
                </c:pt>
                <c:pt idx="2">
                  <c:v>3408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1503801164949"/>
          <c:y val="0.11629672592669829"/>
          <c:w val="0.39776334375545574"/>
          <c:h val="0.78395938689327982"/>
        </c:manualLayout>
      </c:layout>
      <c:doughnut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0.12672467609419052"/>
                  <c:y val="-0.2055557475263569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RÚVZ Trenčín; 19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4150094433951783"/>
                  <c:y val="4.880529950622462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RÚVZ Prievidza; 89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1852552097386"/>
                  <c:y val="-0.1773736726212037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RÚVZ </a:t>
                    </a:r>
                    <a:r>
                      <a:rPr lang="en-US" dirty="0" err="1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Považská</a:t>
                    </a:r>
                    <a:r>
                      <a:rPr lang="en-US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dirty="0" err="1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Bystrica</a:t>
                    </a:r>
                    <a:r>
                      <a:rPr lang="en-US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; </a:t>
                    </a:r>
                    <a:r>
                      <a:rPr lang="en-US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16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Hárok1!$A$2:$A$4</c:f>
              <c:strCache>
                <c:ptCount val="3"/>
                <c:pt idx="0">
                  <c:v>RÚVZ Trenčín</c:v>
                </c:pt>
                <c:pt idx="1">
                  <c:v>RÚVZ Prievidza</c:v>
                </c:pt>
                <c:pt idx="2">
                  <c:v>RÚVZ Považská Bystrica</c:v>
                </c:pt>
              </c:strCache>
            </c:strRef>
          </c:cat>
          <c:val>
            <c:numRef>
              <c:f>Hárok1!$B$2:$B$4</c:f>
              <c:numCache>
                <c:formatCode>General</c:formatCode>
                <c:ptCount val="3"/>
                <c:pt idx="0">
                  <c:v>19</c:v>
                </c:pt>
                <c:pt idx="1">
                  <c:v>89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2017</c:v>
                </c:pt>
              </c:strCache>
            </c:strRef>
          </c:tx>
          <c:explosion val="25"/>
          <c:dPt>
            <c:idx val="1"/>
            <c:bubble3D val="0"/>
            <c:explosion val="18"/>
          </c:dPt>
          <c:dLbls>
            <c:dLbl>
              <c:idx val="0"/>
              <c:layout>
                <c:manualLayout>
                  <c:x val="-9.664261048620169E-3"/>
                  <c:y val="2.879843060915936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RÚVZ </a:t>
                    </a:r>
                    <a:r>
                      <a:rPr lang="en-US" dirty="0" err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Trenčín</a:t>
                    </a:r>
                    <a:endParaRPr lang="en-US" dirty="0" smtClean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6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782669505519174"/>
                  <c:y val="-0.1245254150505016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RÚVZ </a:t>
                    </a:r>
                    <a:r>
                      <a:rPr lang="en-US" dirty="0" smtClean="0"/>
                      <a:t>Prievidza42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094386772854767E-2"/>
                  <c:y val="-4.319779686315046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B050"/>
                        </a:solidFill>
                      </a:rPr>
                      <a:t>RÚVZ </a:t>
                    </a:r>
                    <a:r>
                      <a:rPr lang="en-US" dirty="0" err="1">
                        <a:solidFill>
                          <a:srgbClr val="00B050"/>
                        </a:solidFill>
                      </a:rPr>
                      <a:t>Považská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 </a:t>
                    </a:r>
                    <a:r>
                      <a:rPr lang="en-US" dirty="0" err="1" smtClean="0">
                        <a:solidFill>
                          <a:srgbClr val="00B050"/>
                        </a:solidFill>
                      </a:rPr>
                      <a:t>Bystrica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  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Hárok1!$A$2:$A$4</c:f>
              <c:strCache>
                <c:ptCount val="3"/>
                <c:pt idx="0">
                  <c:v>RÚVZ Trenčín</c:v>
                </c:pt>
                <c:pt idx="1">
                  <c:v>RÚVZ Prievidza</c:v>
                </c:pt>
                <c:pt idx="2">
                  <c:v>RÚVZ Považská Bystrica</c:v>
                </c:pt>
              </c:strCache>
            </c:strRef>
          </c:cat>
          <c:val>
            <c:numRef>
              <c:f>Hárok1!$B$2:$B$4</c:f>
              <c:numCache>
                <c:formatCode>General</c:formatCode>
                <c:ptCount val="3"/>
                <c:pt idx="0">
                  <c:v>6</c:v>
                </c:pt>
                <c:pt idx="1">
                  <c:v>42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1991D590-4286-43D5-8BDA-5CD9D25F38E5}" type="datetimeFigureOut">
              <a:rPr lang="sk-SK" smtClean="0"/>
              <a:t>23.10.2018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70342A90-0209-482B-AC04-0540425276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8816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2" tIns="45441" rIns="90882" bIns="4544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A3B36E-3167-448B-8577-E5C25C60518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3459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DC71B23-4675-4D25-87F8-4CD04ACBAE12}" type="slidenum">
              <a:rPr lang="sk-SK" smtClean="0">
                <a:latin typeface="Arial" charset="0"/>
              </a:rPr>
              <a:pPr eaLnBrk="1" hangingPunct="1"/>
              <a:t>1</a:t>
            </a:fld>
            <a:endParaRPr lang="sk-SK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09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42AF704-B9A6-4000-867D-BF07DABDBD93}" type="slidenum">
              <a:rPr lang="sk-SK" smtClean="0">
                <a:latin typeface="Arial" charset="0"/>
              </a:rPr>
              <a:pPr eaLnBrk="1" hangingPunct="1"/>
              <a:t>14</a:t>
            </a:fld>
            <a:endParaRPr lang="sk-SK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108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DC71B23-4675-4D25-87F8-4CD04ACBAE12}" type="slidenum">
              <a:rPr lang="sk-SK" smtClean="0">
                <a:latin typeface="Arial" charset="0"/>
              </a:rPr>
              <a:pPr eaLnBrk="1" hangingPunct="1"/>
              <a:t>15</a:t>
            </a:fld>
            <a:endParaRPr lang="sk-SK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610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B512906-F473-477A-AC06-158CEC1361BF}" type="slidenum">
              <a:rPr lang="sk-SK" smtClean="0">
                <a:latin typeface="Arial" charset="0"/>
              </a:rPr>
              <a:pPr eaLnBrk="1" hangingPunct="1"/>
              <a:t>2</a:t>
            </a:fld>
            <a:endParaRPr lang="sk-SK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1666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29B86C5-0B2B-452F-9810-68556FEB93A1}" type="slidenum">
              <a:rPr lang="sk-SK" smtClean="0">
                <a:latin typeface="Arial" charset="0"/>
              </a:rPr>
              <a:pPr eaLnBrk="1" hangingPunct="1"/>
              <a:t>4</a:t>
            </a:fld>
            <a:endParaRPr lang="sk-SK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754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F5036D7-904B-42F2-B850-7946166D9A47}" type="slidenum">
              <a:rPr lang="sk-SK" smtClean="0">
                <a:latin typeface="Arial" charset="0"/>
              </a:rPr>
              <a:pPr eaLnBrk="1" hangingPunct="1"/>
              <a:t>5</a:t>
            </a:fld>
            <a:endParaRPr lang="sk-SK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08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D71427F-A4EA-4431-A457-456F5DD8FA6D}" type="slidenum">
              <a:rPr lang="sk-SK" smtClean="0">
                <a:latin typeface="Arial" charset="0"/>
              </a:rPr>
              <a:pPr eaLnBrk="1" hangingPunct="1"/>
              <a:t>8</a:t>
            </a:fld>
            <a:endParaRPr lang="sk-SK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9851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146FD9E-580E-4B97-A37B-5DDCAAC02379}" type="slidenum">
              <a:rPr lang="sk-SK" smtClean="0">
                <a:latin typeface="Arial" charset="0"/>
              </a:rPr>
              <a:pPr eaLnBrk="1" hangingPunct="1"/>
              <a:t>9</a:t>
            </a:fld>
            <a:endParaRPr lang="sk-SK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3320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77C4317-AF74-4F8B-ABE3-A05CB630CCD0}" type="slidenum">
              <a:rPr lang="sk-SK" smtClean="0">
                <a:latin typeface="Arial" charset="0"/>
              </a:rPr>
              <a:pPr eaLnBrk="1" hangingPunct="1"/>
              <a:t>10</a:t>
            </a:fld>
            <a:endParaRPr lang="sk-SK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8263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E0FDFBD-62FD-4BC6-B7EA-675F10008713}" type="slidenum">
              <a:rPr lang="sk-SK" smtClean="0">
                <a:latin typeface="Arial" charset="0"/>
              </a:rPr>
              <a:pPr eaLnBrk="1" hangingPunct="1"/>
              <a:t>11</a:t>
            </a:fld>
            <a:endParaRPr lang="sk-SK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209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8418" indent="-28400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6028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0439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4850" indent="-2272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DDC17E7-D355-4035-A956-AAA04B367ABC}" type="slidenum">
              <a:rPr lang="sk-SK" smtClean="0">
                <a:latin typeface="Arial" charset="0"/>
              </a:rPr>
              <a:pPr eaLnBrk="1" hangingPunct="1"/>
              <a:t>12</a:t>
            </a:fld>
            <a:endParaRPr lang="sk-SK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504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F0EC-41B8-4759-84C1-1FE481375A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473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D27D-DFE8-4C8C-B29B-07FA775DA42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462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E81F5-BDF8-4A50-B4BF-9594EEBD13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8080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D96BD-675F-408E-A17B-5213D9D25B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200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7A057-6608-4CC1-8BFC-CC38F5CD5C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4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AF5E8-52FF-4D98-80A6-52F0E3CF2A5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17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EC5D-1EA3-4D68-8A66-61247780058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7248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7CB6-E547-4569-83F4-A279309739B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321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49A8-0A2B-43A7-8530-851B826C663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76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42D3F-1B6C-41D6-916E-F161862BE20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401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CB762-32EF-48D0-B308-457EAA124FA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362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A1A8-6CC4-4080-A73D-3F7A8B56DC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206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8458A-9E46-4C15-9CFE-71B991B1E9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910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829DA68-0B18-4F26-926D-3C0E0F17EF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6" r:id="rId2"/>
    <p:sldLayoutId id="2147483915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6" r:id="rId9"/>
    <p:sldLayoutId id="2147483912" r:id="rId10"/>
    <p:sldLayoutId id="2147483913" r:id="rId11"/>
    <p:sldLayoutId id="2147483917" r:id="rId12"/>
    <p:sldLayoutId id="214748391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7EA52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A7EA5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5DC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847012" cy="233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400" dirty="0" smtClean="0"/>
              <a:t>Činnosti odboru Preventívneho pracovného lekárstva a </a:t>
            </a:r>
            <a:r>
              <a:rPr lang="sk-SK" sz="4400" dirty="0" err="1" smtClean="0"/>
              <a:t>toxikológie</a:t>
            </a:r>
            <a:endParaRPr lang="sk-SK" sz="4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20975" y="4859338"/>
            <a:ext cx="6400800" cy="1979612"/>
          </a:xfrm>
        </p:spPr>
        <p:txBody>
          <a:bodyPr/>
          <a:lstStyle/>
          <a:p>
            <a:pPr marR="0"/>
            <a:r>
              <a:rPr lang="sk-SK" sz="2800" dirty="0" smtClean="0">
                <a:latin typeface="+mj-lt"/>
              </a:rPr>
              <a:t>Regionálny úrad verejného zdravotníctva so sídlom v Trenčíne</a:t>
            </a:r>
          </a:p>
          <a:p>
            <a:pPr marR="0"/>
            <a:r>
              <a:rPr lang="sk-SK" sz="2800" dirty="0" smtClean="0">
                <a:latin typeface="+mj-lt"/>
              </a:rPr>
              <a:t>Nemocničná 4, 911 01 Trenčín</a:t>
            </a:r>
          </a:p>
          <a:p>
            <a:pPr marR="0"/>
            <a:r>
              <a:rPr lang="sk-SK" sz="28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24.10.2018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Zameranie dohľadu na 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pracoviskách </a:t>
            </a:r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s rizikovými faktormi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8229600" cy="2376735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sk-SK" sz="2400" dirty="0" smtClean="0"/>
              <a:t>Kontrola pracovného prostredia a pracovných podmienok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sk-SK" sz="2400" dirty="0" smtClean="0"/>
              <a:t>Dohľad nad povinnosťami zamestnávateľov v oblasti ochrany zdravia zamestnancov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sk-SK" sz="2400" dirty="0" smtClean="0"/>
              <a:t>Evidencia rizikových prác v programe ASTR</a:t>
            </a:r>
          </a:p>
          <a:p>
            <a:pPr marL="0" indent="0" algn="just" fontAlgn="auto">
              <a:spcAft>
                <a:spcPts val="0"/>
              </a:spcAft>
              <a:buClr>
                <a:schemeClr val="tx2"/>
              </a:buClr>
              <a:buNone/>
              <a:defRPr/>
            </a:pPr>
            <a:endParaRPr lang="sk-SK" sz="1000" dirty="0" smtClean="0"/>
          </a:p>
          <a:p>
            <a:pPr marL="0" indent="0" algn="just" fontAlgn="auto"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sk-SK" sz="2400" dirty="0"/>
              <a:t>Aktuálny počet zamestnancov </a:t>
            </a:r>
            <a:r>
              <a:rPr lang="sk-SK" sz="2400" dirty="0" smtClean="0"/>
              <a:t>pracujúcich v </a:t>
            </a:r>
            <a:r>
              <a:rPr lang="sk-SK" sz="2400" dirty="0"/>
              <a:t>riziku </a:t>
            </a:r>
            <a:r>
              <a:rPr lang="sk-SK" sz="2400" dirty="0" smtClean="0"/>
              <a:t>2017,              graf </a:t>
            </a:r>
            <a:r>
              <a:rPr lang="sk-SK" sz="2400" dirty="0"/>
              <a:t>– rozdelenie podľa jednotlivých RÚVZ</a:t>
            </a:r>
          </a:p>
        </p:txBody>
      </p:sp>
      <p:graphicFrame>
        <p:nvGraphicFramePr>
          <p:cNvPr id="3" name="Zástupný symbol obsahu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1813068"/>
              </p:ext>
            </p:extLst>
          </p:nvPr>
        </p:nvGraphicFramePr>
        <p:xfrm>
          <a:off x="1115616" y="4221088"/>
          <a:ext cx="7128792" cy="2477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8446393" cy="936625"/>
          </a:xfrm>
        </p:spPr>
        <p:txBody>
          <a:bodyPr/>
          <a:lstStyle/>
          <a:p>
            <a:pPr algn="ctr"/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Prešetrovanie podozrení na chorobu z 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povolania</a:t>
            </a:r>
            <a:endParaRPr lang="sk-SK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760"/>
            <a:ext cx="8229600" cy="2448272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sz="2400" dirty="0" smtClean="0"/>
              <a:t>Najčastejšie podozrenia na chorobu z povolania v roku 2017: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sk-SK" sz="2400" dirty="0"/>
              <a:t>p</a:t>
            </a:r>
            <a:r>
              <a:rPr lang="sk-SK" sz="2400" dirty="0" smtClean="0"/>
              <a:t>rofesionálne ochorenia ovplyvňujúce pohybový aparát (DNJZ)</a:t>
            </a:r>
            <a:r>
              <a:rPr lang="en-US" sz="2400" dirty="0" smtClean="0"/>
              <a:t> </a:t>
            </a:r>
            <a:endParaRPr lang="sk-SK" sz="2400" dirty="0" smtClean="0"/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sk-SK" sz="2400" dirty="0" smtClean="0"/>
              <a:t>choroby z vibrácií, choroby zaprášenia pľúc</a:t>
            </a:r>
          </a:p>
          <a:p>
            <a:pPr marL="0" indent="0" fontAlgn="auto">
              <a:spcAft>
                <a:spcPts val="0"/>
              </a:spcAft>
              <a:buClr>
                <a:schemeClr val="tx2"/>
              </a:buClr>
              <a:buNone/>
              <a:defRPr/>
            </a:pPr>
            <a:endParaRPr lang="sk-SK" sz="900" dirty="0" smtClean="0"/>
          </a:p>
          <a:p>
            <a:pPr marL="0" indent="0" algn="just" fontAlgn="auto"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sk-SK" sz="2400" dirty="0" smtClean="0"/>
              <a:t>Aktuálny </a:t>
            </a:r>
            <a:r>
              <a:rPr lang="sk-SK" sz="2400" dirty="0"/>
              <a:t>počet </a:t>
            </a:r>
            <a:r>
              <a:rPr lang="sk-SK" sz="2400" dirty="0" smtClean="0"/>
              <a:t>prešetrení podozrení na chorobu z povolania v roku 2017,  graf </a:t>
            </a:r>
            <a:r>
              <a:rPr lang="sk-SK" sz="2400" dirty="0"/>
              <a:t>– rozdelenie podľa jednotlivých </a:t>
            </a:r>
            <a:r>
              <a:rPr lang="sk-SK" sz="2400" dirty="0" smtClean="0"/>
              <a:t>RÚVZ</a:t>
            </a:r>
            <a:endParaRPr lang="sk-SK" sz="2400" dirty="0"/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" name="Zástupný symbol obsahu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8713447"/>
              </p:ext>
            </p:extLst>
          </p:nvPr>
        </p:nvGraphicFramePr>
        <p:xfrm>
          <a:off x="1547664" y="3645024"/>
          <a:ext cx="6048672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19733"/>
          </a:xfrm>
        </p:spPr>
        <p:txBody>
          <a:bodyPr/>
          <a:lstStyle/>
          <a:p>
            <a:pPr algn="ctr"/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Choroby z povolania v Trenčianskom 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kraji</a:t>
            </a:r>
            <a:endParaRPr lang="sk-SK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0483" y="4797152"/>
            <a:ext cx="8147050" cy="230425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k-SK" sz="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400" dirty="0" smtClean="0"/>
              <a:t>Dôvody poklesu počtu chorôb z povolania: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sk-SK" sz="2400" dirty="0" smtClean="0"/>
              <a:t>Zníženie rizikových faktorov na pracoviskách</a:t>
            </a:r>
            <a:r>
              <a:rPr lang="en-US" sz="2400" dirty="0" smtClean="0"/>
              <a:t> </a:t>
            </a:r>
            <a:endParaRPr lang="sk-SK" sz="2400" dirty="0" smtClean="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sk-SK" sz="2400" dirty="0" smtClean="0"/>
              <a:t>Zlepšenie zdravotnej starostlivosti pre zamestnancov</a:t>
            </a:r>
            <a:r>
              <a:rPr lang="en-US" sz="2400" dirty="0" smtClean="0"/>
              <a:t> </a:t>
            </a:r>
            <a:endParaRPr lang="sk-SK" sz="2400" dirty="0" smtClean="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sk-SK" sz="2400" dirty="0" smtClean="0"/>
              <a:t>Upravené pracovné podmienky</a:t>
            </a:r>
          </a:p>
        </p:txBody>
      </p:sp>
      <p:graphicFrame>
        <p:nvGraphicFramePr>
          <p:cNvPr id="3" name="Zástupný symbol obsahu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2827359"/>
              </p:ext>
            </p:extLst>
          </p:nvPr>
        </p:nvGraphicFramePr>
        <p:xfrm>
          <a:off x="1619672" y="1646849"/>
          <a:ext cx="525658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467544" y="908720"/>
            <a:ext cx="835292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k-SK" sz="2400" dirty="0">
                <a:latin typeface="+mn-lt"/>
              </a:rPr>
              <a:t>Aktuálny počet </a:t>
            </a:r>
            <a:r>
              <a:rPr lang="sk-SK" sz="2400" dirty="0" smtClean="0">
                <a:latin typeface="+mn-lt"/>
              </a:rPr>
              <a:t>hlásení chorôb z </a:t>
            </a:r>
            <a:r>
              <a:rPr lang="sk-SK" sz="2400" dirty="0">
                <a:latin typeface="+mn-lt"/>
              </a:rPr>
              <a:t>povolania v roku </a:t>
            </a:r>
            <a:r>
              <a:rPr lang="sk-SK" sz="2400" dirty="0" smtClean="0">
                <a:latin typeface="+mn-lt"/>
              </a:rPr>
              <a:t>2017,          graf -  </a:t>
            </a:r>
            <a:r>
              <a:rPr lang="sk-SK" sz="2400" dirty="0">
                <a:latin typeface="+mn-lt"/>
              </a:rPr>
              <a:t>rozdelenie podľa jednotlivých RÚVZ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511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RÚVZ 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Trenčín - Laboratória</a:t>
            </a:r>
            <a:endParaRPr lang="sk-SK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39"/>
          </a:xfrm>
        </p:spPr>
        <p:txBody>
          <a:bodyPr/>
          <a:lstStyle/>
          <a:p>
            <a:pPr marL="273050" lvl="1" indent="-273050">
              <a:buClr>
                <a:srgbClr val="A7EA52"/>
              </a:buClr>
              <a:buSzPct val="95000"/>
            </a:pPr>
            <a:r>
              <a:rPr lang="sk-SK" altLang="sk-SK" dirty="0" smtClean="0"/>
              <a:t>zabezpečujú </a:t>
            </a:r>
            <a:r>
              <a:rPr lang="sk-SK" altLang="sk-SK" dirty="0">
                <a:solidFill>
                  <a:schemeClr val="accent3">
                    <a:lumMod val="50000"/>
                  </a:schemeClr>
                </a:solidFill>
              </a:rPr>
              <a:t>kvalitatívne a kvantitatívne zisťovanie (meranie) </a:t>
            </a:r>
            <a:r>
              <a:rPr lang="sk-SK" altLang="sk-SK" dirty="0"/>
              <a:t>faktorov v životnom a v pracovnom prostredí pre účely výkonu štátneho zdravotného </a:t>
            </a:r>
            <a:r>
              <a:rPr lang="sk-SK" altLang="sk-SK" dirty="0" smtClean="0"/>
              <a:t>dozoru</a:t>
            </a:r>
            <a:endParaRPr lang="sk-SK" sz="800" dirty="0" smtClean="0"/>
          </a:p>
          <a:p>
            <a:pPr marL="273050" lvl="1" indent="-273050">
              <a:buClr>
                <a:srgbClr val="A7EA52"/>
              </a:buClr>
              <a:buSzPct val="95000"/>
            </a:pPr>
            <a:endParaRPr lang="sk-SK" sz="800" dirty="0" smtClean="0"/>
          </a:p>
          <a:p>
            <a:pPr marL="273050" lvl="1" indent="-273050">
              <a:buClr>
                <a:srgbClr val="A7EA52"/>
              </a:buClr>
              <a:buSzPct val="95000"/>
            </a:pPr>
            <a:endParaRPr lang="sk-SK" sz="800" dirty="0"/>
          </a:p>
          <a:p>
            <a:r>
              <a:rPr lang="sk-SK" sz="2400" dirty="0" smtClean="0"/>
              <a:t>objektivizácia </a:t>
            </a:r>
            <a:r>
              <a:rPr lang="sk-SK" sz="2400" dirty="0"/>
              <a:t>fyzikálnych faktorov </a:t>
            </a:r>
            <a:r>
              <a:rPr lang="sk-SK" sz="2400" dirty="0" smtClean="0"/>
              <a:t>v pracovnom </a:t>
            </a:r>
            <a:r>
              <a:rPr lang="sk-SK" sz="2400" dirty="0"/>
              <a:t>prostredí </a:t>
            </a:r>
            <a:r>
              <a:rPr lang="sk-SK" sz="2400" dirty="0" smtClean="0"/>
              <a:t>– faktor: </a:t>
            </a:r>
            <a:r>
              <a:rPr lang="sk-SK" sz="24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hluk</a:t>
            </a:r>
          </a:p>
          <a:p>
            <a:pPr marL="0" indent="0">
              <a:buNone/>
            </a:pPr>
            <a:endParaRPr lang="sk-SK" sz="800" dirty="0" smtClean="0">
              <a:solidFill>
                <a:schemeClr val="accent3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sk-SK" sz="800" dirty="0">
              <a:solidFill>
                <a:schemeClr val="accent3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sk-SK" sz="2400" dirty="0"/>
              <a:t>objektivizácia </a:t>
            </a:r>
            <a:r>
              <a:rPr lang="sk-SK" sz="2400" dirty="0" smtClean="0"/>
              <a:t>chemických </a:t>
            </a:r>
            <a:r>
              <a:rPr lang="sk-SK" sz="2400" dirty="0"/>
              <a:t>faktorov </a:t>
            </a:r>
            <a:r>
              <a:rPr lang="sk-SK" sz="2400" dirty="0" smtClean="0"/>
              <a:t>v pracovnom prostredí - faktor:  </a:t>
            </a:r>
            <a:r>
              <a:rPr lang="sk-SK" sz="24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pevné </a:t>
            </a:r>
            <a:r>
              <a:rPr lang="sk-SK" sz="24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aerosóly </a:t>
            </a:r>
            <a:endParaRPr lang="sk-SK" sz="2400" dirty="0">
              <a:solidFill>
                <a:schemeClr val="accent3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393700" lvl="1" indent="0">
              <a:buNone/>
              <a:tabLst>
                <a:tab pos="1341438" algn="l"/>
                <a:tab pos="3135313" algn="l"/>
              </a:tabLst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	vybrané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organické rozpúšťadlá </a:t>
            </a:r>
            <a:r>
              <a:rPr lang="sk-SK" sz="16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(napr. acetón</a:t>
            </a:r>
            <a:r>
              <a:rPr lang="sk-SK" sz="160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toluén, </a:t>
            </a:r>
            <a:r>
              <a:rPr lang="sk-SK" sz="1600" dirty="0" err="1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styrén</a:t>
            </a:r>
            <a:r>
              <a:rPr lang="sk-SK" sz="160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sk-SK" sz="16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benzén</a:t>
            </a:r>
            <a:r>
              <a:rPr lang="sk-SK" sz="16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sk-SK" sz="2000" dirty="0">
              <a:solidFill>
                <a:schemeClr val="accent3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393700" lvl="1" indent="0">
              <a:buNone/>
              <a:tabLst>
                <a:tab pos="1341438" algn="l"/>
                <a:tab pos="3135313" algn="l"/>
              </a:tabLst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	minerálne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oleje </a:t>
            </a:r>
            <a:endParaRPr lang="sk-SK" dirty="0">
              <a:solidFill>
                <a:schemeClr val="accent3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393700" lvl="1" indent="0">
              <a:buNone/>
              <a:tabLst>
                <a:tab pos="1341438" algn="l"/>
                <a:tab pos="3135313" algn="l"/>
              </a:tabLst>
            </a:pPr>
            <a:r>
              <a:rPr lang="sk-SK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sk-SK" smtClean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kovy</a:t>
            </a:r>
            <a:endParaRPr lang="sk-SK" dirty="0" smtClean="0">
              <a:solidFill>
                <a:schemeClr val="accent3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393700" lvl="1" indent="0">
              <a:buNone/>
              <a:tabLst>
                <a:tab pos="1341438" algn="l"/>
                <a:tab pos="3135313" algn="l"/>
              </a:tabLst>
            </a:pPr>
            <a:endParaRPr lang="sk-SK" sz="2800" dirty="0">
              <a:solidFill>
                <a:schemeClr val="accent3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sk-SK" sz="2800" dirty="0" smtClean="0"/>
          </a:p>
          <a:p>
            <a:endParaRPr lang="sk-SK" sz="2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343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63609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Spoločné dozorné aktivity</a:t>
            </a:r>
            <a:endParaRPr lang="sk-SK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18487" cy="4464496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sk-SK" sz="2400" dirty="0" smtClean="0"/>
              <a:t>Od roku 2004 spoločné dozorné činnosti – </a:t>
            </a:r>
            <a:r>
              <a:rPr lang="sk-SK" sz="2400" dirty="0">
                <a:solidFill>
                  <a:schemeClr val="accent2"/>
                </a:solidFill>
              </a:rPr>
              <a:t>inšpektorát práce 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endParaRPr lang="sk-SK" sz="2400" dirty="0">
              <a:solidFill>
                <a:schemeClr val="accent2"/>
              </a:solidFill>
            </a:endParaRPr>
          </a:p>
          <a:p>
            <a:pPr marL="365125" indent="-365125">
              <a:buClr>
                <a:schemeClr val="tx2"/>
              </a:buClr>
              <a:buFont typeface="Wingdings" pitchFamily="2" charset="2"/>
              <a:buNone/>
            </a:pPr>
            <a:endParaRPr lang="sk-SK" sz="800" dirty="0"/>
          </a:p>
          <a:p>
            <a:pPr marL="365125" indent="-365125">
              <a:buClr>
                <a:schemeClr val="tx2"/>
              </a:buClr>
              <a:buFont typeface="Wingdings" pitchFamily="2" charset="2"/>
              <a:buNone/>
            </a:pPr>
            <a:r>
              <a:rPr lang="sk-SK" sz="2400" dirty="0" smtClean="0"/>
              <a:t>Zameranie činností:</a:t>
            </a:r>
          </a:p>
          <a:p>
            <a:pPr>
              <a:buClr>
                <a:schemeClr val="tx2"/>
              </a:buClr>
            </a:pPr>
            <a:r>
              <a:rPr lang="sk-SK" sz="2400" dirty="0" smtClean="0"/>
              <a:t>Kontrola zdravotných rizík</a:t>
            </a:r>
            <a:r>
              <a:rPr lang="en-US" sz="2400" dirty="0" smtClean="0"/>
              <a:t> </a:t>
            </a:r>
            <a:endParaRPr lang="sk-SK" sz="2400" dirty="0" smtClean="0"/>
          </a:p>
          <a:p>
            <a:pPr>
              <a:buClr>
                <a:schemeClr val="tx2"/>
              </a:buClr>
            </a:pPr>
            <a:r>
              <a:rPr lang="sk-SK" sz="2400" dirty="0" smtClean="0"/>
              <a:t>Dodržiavanie povinností zamestnávateľov v oblasti ochrany zdravia</a:t>
            </a:r>
          </a:p>
          <a:p>
            <a:pPr>
              <a:buClr>
                <a:schemeClr val="tx2"/>
              </a:buClr>
            </a:pPr>
            <a:r>
              <a:rPr lang="sk-SK" sz="2400" dirty="0" smtClean="0"/>
              <a:t>Poradenstvo a poskytovanie informácií</a:t>
            </a:r>
          </a:p>
          <a:p>
            <a:pPr marL="0" indent="0">
              <a:buClr>
                <a:schemeClr val="tx2"/>
              </a:buClr>
              <a:buNone/>
            </a:pPr>
            <a:endParaRPr lang="sk-SK" sz="2400" dirty="0"/>
          </a:p>
          <a:p>
            <a:pPr marL="0" indent="0">
              <a:buClr>
                <a:schemeClr val="tx2"/>
              </a:buClr>
              <a:buNone/>
            </a:pP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060848"/>
            <a:ext cx="7847012" cy="2336800"/>
          </a:xfrm>
        </p:spPr>
        <p:txBody>
          <a:bodyPr/>
          <a:lstStyle/>
          <a:p>
            <a:r>
              <a:rPr lang="sk-SK" sz="4400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9923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TRENCINmap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3644900"/>
            <a:ext cx="6010275" cy="30527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398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Orgány verejného zdravotníctva v Trenčianskom kraji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218487" cy="2549525"/>
          </a:xfrm>
        </p:spPr>
        <p:txBody>
          <a:bodyPr>
            <a:normAutofit fontScale="92500" lnSpcReduction="10000"/>
          </a:bodyPr>
          <a:lstStyle/>
          <a:p>
            <a:pPr marL="0" indent="0" algn="just" defTabSz="365125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k-SK" sz="2400" dirty="0" smtClean="0">
                <a:solidFill>
                  <a:schemeClr val="tx2"/>
                </a:solidFill>
              </a:rPr>
              <a:t>Úrady verejného zdravotníctva v Trenčianskom kraji:</a:t>
            </a:r>
            <a:endParaRPr lang="sk-SK" sz="1200" dirty="0" smtClean="0">
              <a:solidFill>
                <a:schemeClr val="tx2"/>
              </a:solidFill>
            </a:endParaRPr>
          </a:p>
          <a:p>
            <a:pPr marL="1090613" lvl="1" indent="-246888" algn="just" defTabSz="365125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k-SK" dirty="0" smtClean="0"/>
              <a:t>Regionálny úrad verejného zdravotníctva so sídlom v </a:t>
            </a:r>
            <a:r>
              <a:rPr lang="sk-SK" dirty="0" smtClean="0">
                <a:solidFill>
                  <a:schemeClr val="accent2"/>
                </a:solidFill>
              </a:rPr>
              <a:t>Trenčíne</a:t>
            </a:r>
          </a:p>
          <a:p>
            <a:pPr marL="1090613" lvl="1" indent="-246888" algn="just" defTabSz="365125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k-SK" dirty="0" smtClean="0"/>
              <a:t>Regionálny úrad verejného zdravotníctva </a:t>
            </a:r>
            <a:r>
              <a:rPr lang="sk-SK" dirty="0" smtClean="0">
                <a:solidFill>
                  <a:schemeClr val="accent2"/>
                </a:solidFill>
              </a:rPr>
              <a:t>Prievidza</a:t>
            </a:r>
            <a:r>
              <a:rPr lang="sk-SK" dirty="0" smtClean="0"/>
              <a:t> so sídlom v Bojniciach</a:t>
            </a:r>
          </a:p>
          <a:p>
            <a:pPr marL="1090613" lvl="1" indent="-246888" algn="just" defTabSz="365125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k-SK" dirty="0" smtClean="0"/>
              <a:t>Regionálny úrad verejného zdravotníctva so sídlom v </a:t>
            </a:r>
            <a:r>
              <a:rPr lang="sk-SK" dirty="0" smtClean="0">
                <a:solidFill>
                  <a:schemeClr val="accent2"/>
                </a:solidFill>
              </a:rPr>
              <a:t>Považskej Bystrici</a:t>
            </a:r>
          </a:p>
          <a:p>
            <a:pPr marL="0" indent="0" defTabSz="365125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24136"/>
          </a:xfrm>
        </p:spPr>
        <p:txBody>
          <a:bodyPr/>
          <a:lstStyle/>
          <a:p>
            <a:pPr algn="ctr"/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Územie pod dohľadom orgánov verejného zdravotníctva v Trenčianskom kraji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67544" y="2708920"/>
            <a:ext cx="8507288" cy="3773016"/>
          </a:xfrm>
        </p:spPr>
        <p:txBody>
          <a:bodyPr numCol="2"/>
          <a:lstStyle/>
          <a:p>
            <a:pPr marL="0" indent="0">
              <a:spcBef>
                <a:spcPct val="50000"/>
              </a:spcBef>
              <a:buNone/>
            </a:pPr>
            <a:r>
              <a:rPr lang="sk-SK" sz="2800" b="1" dirty="0" smtClean="0"/>
              <a:t>Počet okresov: </a:t>
            </a:r>
            <a:r>
              <a:rPr lang="sk-SK" sz="2800" b="1" dirty="0"/>
              <a:t>9</a:t>
            </a:r>
          </a:p>
          <a:p>
            <a:pPr marL="177800" indent="-177800">
              <a:spcBef>
                <a:spcPct val="50000"/>
              </a:spcBef>
            </a:pPr>
            <a:r>
              <a:rPr lang="sk-SK" sz="2800" b="1" dirty="0">
                <a:solidFill>
                  <a:srgbClr val="FF0000"/>
                </a:solidFill>
              </a:rPr>
              <a:t>Bánovce nad Bebravou</a:t>
            </a:r>
          </a:p>
          <a:p>
            <a:pPr marL="177800" indent="-177800">
              <a:spcBef>
                <a:spcPct val="50000"/>
              </a:spcBef>
            </a:pPr>
            <a:r>
              <a:rPr lang="sk-SK" sz="2800" b="1" dirty="0">
                <a:solidFill>
                  <a:srgbClr val="FF0000"/>
                </a:solidFill>
              </a:rPr>
              <a:t>Trenčín</a:t>
            </a:r>
          </a:p>
          <a:p>
            <a:pPr marL="177800" indent="-177800">
              <a:spcBef>
                <a:spcPct val="50000"/>
              </a:spcBef>
            </a:pPr>
            <a:r>
              <a:rPr lang="sk-SK" sz="2800" b="1" dirty="0">
                <a:solidFill>
                  <a:srgbClr val="FF0000"/>
                </a:solidFill>
              </a:rPr>
              <a:t>Nové Mesto nad Váhom</a:t>
            </a:r>
          </a:p>
          <a:p>
            <a:pPr marL="177800" indent="-177800">
              <a:spcBef>
                <a:spcPct val="50000"/>
              </a:spcBef>
            </a:pPr>
            <a:r>
              <a:rPr lang="sk-SK" sz="2800" b="1" dirty="0">
                <a:solidFill>
                  <a:srgbClr val="FF0000"/>
                </a:solidFill>
              </a:rPr>
              <a:t>Myjava</a:t>
            </a:r>
          </a:p>
          <a:p>
            <a:pPr marL="712788" indent="-84138">
              <a:spcBef>
                <a:spcPct val="50000"/>
              </a:spcBef>
            </a:pPr>
            <a:endParaRPr lang="sk-SK" sz="2800" b="1" dirty="0" smtClean="0">
              <a:solidFill>
                <a:srgbClr val="0070C0"/>
              </a:solidFill>
            </a:endParaRPr>
          </a:p>
          <a:p>
            <a:pPr marL="712788" indent="-84138">
              <a:spcBef>
                <a:spcPct val="50000"/>
              </a:spcBef>
            </a:pPr>
            <a:endParaRPr lang="sk-SK" sz="2800" b="1" dirty="0">
              <a:solidFill>
                <a:srgbClr val="0070C0"/>
              </a:solidFill>
            </a:endParaRPr>
          </a:p>
          <a:p>
            <a:pPr marL="712788" indent="-84138">
              <a:spcBef>
                <a:spcPct val="50000"/>
              </a:spcBef>
            </a:pPr>
            <a:endParaRPr lang="sk-SK" sz="2800" b="1" dirty="0" smtClean="0">
              <a:solidFill>
                <a:srgbClr val="0070C0"/>
              </a:solidFill>
            </a:endParaRPr>
          </a:p>
          <a:p>
            <a:pPr marL="712788" indent="-84138">
              <a:spcBef>
                <a:spcPct val="50000"/>
              </a:spcBef>
            </a:pPr>
            <a:r>
              <a:rPr lang="sk-SK" sz="2800" b="1" dirty="0" smtClean="0">
                <a:solidFill>
                  <a:srgbClr val="0070C0"/>
                </a:solidFill>
              </a:rPr>
              <a:t>Považská </a:t>
            </a:r>
            <a:r>
              <a:rPr lang="sk-SK" sz="2800" b="1" dirty="0">
                <a:solidFill>
                  <a:srgbClr val="0070C0"/>
                </a:solidFill>
              </a:rPr>
              <a:t>Bystrica</a:t>
            </a:r>
          </a:p>
          <a:p>
            <a:pPr marL="712788" indent="-84138">
              <a:spcBef>
                <a:spcPct val="50000"/>
              </a:spcBef>
            </a:pPr>
            <a:r>
              <a:rPr lang="sk-SK" sz="2800" b="1" dirty="0">
                <a:solidFill>
                  <a:srgbClr val="0070C0"/>
                </a:solidFill>
              </a:rPr>
              <a:t>Ilava</a:t>
            </a:r>
          </a:p>
          <a:p>
            <a:pPr marL="712788" indent="-84138">
              <a:spcBef>
                <a:spcPct val="50000"/>
              </a:spcBef>
            </a:pPr>
            <a:r>
              <a:rPr lang="sk-SK" sz="2800" b="1" dirty="0">
                <a:solidFill>
                  <a:srgbClr val="0070C0"/>
                </a:solidFill>
              </a:rPr>
              <a:t>Púchov</a:t>
            </a:r>
          </a:p>
          <a:p>
            <a:pPr marL="712788" indent="-84138">
              <a:spcBef>
                <a:spcPct val="50000"/>
              </a:spcBef>
            </a:pPr>
            <a:r>
              <a:rPr lang="sk-SK" sz="2800" b="1" dirty="0">
                <a:solidFill>
                  <a:srgbClr val="00B050"/>
                </a:solidFill>
              </a:rPr>
              <a:t>Prievidza</a:t>
            </a:r>
          </a:p>
          <a:p>
            <a:pPr marL="712788" indent="-84138">
              <a:spcBef>
                <a:spcPct val="50000"/>
              </a:spcBef>
            </a:pPr>
            <a:r>
              <a:rPr lang="sk-SK" sz="2800" b="1" dirty="0">
                <a:solidFill>
                  <a:srgbClr val="00B050"/>
                </a:solidFill>
              </a:rPr>
              <a:t>Partizánske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79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568952" cy="1728291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Personálne obsadenie odboru a oddelení  Preventívneho pracovného lekárstva a </a:t>
            </a:r>
            <a:r>
              <a:rPr lang="sk-SK" sz="3600" b="1" dirty="0" err="1" smtClean="0">
                <a:solidFill>
                  <a:schemeClr val="accent3">
                    <a:lumMod val="50000"/>
                  </a:schemeClr>
                </a:solidFill>
              </a:rPr>
              <a:t>toxikológie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 v Trenčianskom kraji v roku 2017</a:t>
            </a:r>
            <a:endParaRPr lang="sk-SK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941168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2068513" algn="l"/>
                <a:tab pos="3503613" algn="l"/>
              </a:tabLst>
            </a:pPr>
            <a:r>
              <a:rPr lang="sk-SK" dirty="0">
                <a:solidFill>
                  <a:schemeClr val="accent2"/>
                </a:solidFill>
              </a:rPr>
              <a:t>Počet pracovníkov:</a:t>
            </a:r>
            <a:r>
              <a:rPr lang="sk-SK" dirty="0" smtClean="0">
                <a:solidFill>
                  <a:schemeClr val="accent1"/>
                </a:solidFill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22</a:t>
            </a:r>
            <a:endParaRPr lang="sk-SK" dirty="0" smtClean="0">
              <a:solidFill>
                <a:schemeClr val="accent2"/>
              </a:solidFill>
            </a:endParaRP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tabLst>
                <a:tab pos="2068513" algn="l"/>
                <a:tab pos="3503613" algn="l"/>
              </a:tabLst>
            </a:pPr>
            <a:r>
              <a:rPr lang="sk-SK" dirty="0" smtClean="0"/>
              <a:t>	(17 s vysokoškolským vzdelaním a 5 vyšším stredoškolským vzdelaním)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tabLst>
                <a:tab pos="2068513" algn="l"/>
                <a:tab pos="3503613" algn="l"/>
              </a:tabLst>
            </a:pPr>
            <a:r>
              <a:rPr lang="sk-SK" dirty="0" smtClean="0"/>
              <a:t>    Z toho 	RÚVZ Trenčín </a:t>
            </a:r>
            <a:r>
              <a:rPr lang="sk-SK" dirty="0">
                <a:solidFill>
                  <a:schemeClr val="accent2"/>
                </a:solidFill>
              </a:rPr>
              <a:t>10 pracovníkov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tabLst>
                <a:tab pos="2068513" algn="l"/>
                <a:tab pos="3503613" algn="l"/>
              </a:tabLst>
            </a:pPr>
            <a:r>
              <a:rPr lang="sk-SK" dirty="0"/>
              <a:t>	</a:t>
            </a:r>
            <a:r>
              <a:rPr lang="sk-SK" dirty="0" smtClean="0"/>
              <a:t>	RÚVZ Prievidza </a:t>
            </a:r>
            <a:r>
              <a:rPr lang="sk-SK" dirty="0">
                <a:solidFill>
                  <a:schemeClr val="accent2"/>
                </a:solidFill>
              </a:rPr>
              <a:t>6 pracovníkov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tabLst>
                <a:tab pos="2068513" algn="l"/>
                <a:tab pos="3503613" algn="l"/>
              </a:tabLst>
            </a:pPr>
            <a:r>
              <a:rPr lang="sk-SK" dirty="0"/>
              <a:t>	</a:t>
            </a:r>
            <a:r>
              <a:rPr lang="sk-SK" dirty="0" smtClean="0"/>
              <a:t>	RÚVZ Považská Bystrica </a:t>
            </a:r>
            <a:r>
              <a:rPr lang="sk-SK" dirty="0">
                <a:solidFill>
                  <a:schemeClr val="accent2"/>
                </a:solidFill>
              </a:rPr>
              <a:t>6 pracovníkov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2068513" algn="l"/>
                <a:tab pos="3503613" algn="l"/>
              </a:tabLst>
            </a:pPr>
            <a:r>
              <a:rPr lang="sk-SK" dirty="0">
                <a:solidFill>
                  <a:schemeClr val="accent2"/>
                </a:solidFill>
              </a:rPr>
              <a:t>Zameranie / vzdelanie: </a:t>
            </a:r>
            <a:r>
              <a:rPr lang="sk-SK" dirty="0" smtClean="0"/>
              <a:t>zdravotnícke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tabLst>
                <a:tab pos="2068513" algn="l"/>
                <a:tab pos="3503613" algn="l"/>
              </a:tabLst>
            </a:pPr>
            <a:endParaRPr lang="sk-SK" sz="800" dirty="0" smtClean="0"/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2068513" algn="l"/>
                <a:tab pos="3503613" algn="l"/>
              </a:tabLst>
            </a:pPr>
            <a:r>
              <a:rPr lang="sk-SK" dirty="0" smtClean="0">
                <a:solidFill>
                  <a:schemeClr val="accent2"/>
                </a:solidFill>
              </a:rPr>
              <a:t>Vzdelávanie: </a:t>
            </a:r>
            <a:r>
              <a:rPr lang="sk-SK" dirty="0" smtClean="0"/>
              <a:t>zákonná povinnosť pre všetkých zdravotníckych pracovníkov</a:t>
            </a:r>
            <a:r>
              <a:rPr lang="en-US" dirty="0" smtClean="0"/>
              <a:t> </a:t>
            </a:r>
            <a:endParaRPr lang="sk-SK" dirty="0" smtClean="0"/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2068513" algn="l"/>
                <a:tab pos="3503613" algn="l"/>
              </a:tabLst>
            </a:pPr>
            <a:endParaRPr lang="sk-SK" sz="800" dirty="0" smtClean="0"/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2068513" algn="l"/>
                <a:tab pos="3503613" algn="l"/>
              </a:tabLst>
            </a:pPr>
            <a:r>
              <a:rPr lang="sk-SK" dirty="0">
                <a:solidFill>
                  <a:schemeClr val="accent2"/>
                </a:solidFill>
              </a:rPr>
              <a:t>Formy vzdelávania: </a:t>
            </a:r>
            <a:r>
              <a:rPr lang="sk-SK" dirty="0" smtClean="0"/>
              <a:t>	externá (napr. SZU)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2068513" algn="l"/>
                <a:tab pos="3503613" algn="l"/>
              </a:tabLst>
            </a:pPr>
            <a:r>
              <a:rPr lang="sk-SK" sz="2800" dirty="0" smtClean="0"/>
              <a:t>	</a:t>
            </a:r>
            <a:r>
              <a:rPr lang="sk-SK" sz="2800" dirty="0"/>
              <a:t>	</a:t>
            </a:r>
            <a:r>
              <a:rPr lang="sk-SK" sz="2800" dirty="0" smtClean="0"/>
              <a:t>	interná (zamestnávateľ)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73024" y="0"/>
            <a:ext cx="9217024" cy="119729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Odbory a oddelenia Preventívneho pracovného lekárstva a </a:t>
            </a:r>
            <a:r>
              <a:rPr lang="sk-SK" sz="3600" b="1" dirty="0" err="1" smtClean="0">
                <a:solidFill>
                  <a:schemeClr val="accent3">
                    <a:lumMod val="50000"/>
                  </a:schemeClr>
                </a:solidFill>
              </a:rPr>
              <a:t>toxikológie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 - ciele, priority </a:t>
            </a:r>
            <a:endParaRPr lang="sk-SK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568952" cy="5301208"/>
          </a:xfrm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 smtClean="0"/>
              <a:t>efektívny štátny zdravotný dohľad v oblasti ochrany zdravia pri práci </a:t>
            </a:r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endParaRPr lang="sk-SK" sz="800" dirty="0" smtClean="0"/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 smtClean="0"/>
              <a:t>monitorovanie povinností zamestnávateľov podľa platných právnych predpisov</a:t>
            </a:r>
            <a:r>
              <a:rPr lang="en-US" dirty="0" smtClean="0"/>
              <a:t> </a:t>
            </a:r>
            <a:endParaRPr lang="sk-SK" dirty="0" smtClean="0"/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sk-SK" sz="800" dirty="0" smtClean="0"/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/>
              <a:t>d</a:t>
            </a:r>
            <a:r>
              <a:rPr lang="sk-SK" dirty="0" smtClean="0"/>
              <a:t>ohľad na pracoviskách s rizikovou prácou </a:t>
            </a:r>
            <a:r>
              <a:rPr lang="en-US" dirty="0" smtClean="0"/>
              <a:t> </a:t>
            </a:r>
            <a:endParaRPr lang="sk-SK" dirty="0" smtClean="0"/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sk-SK" sz="800" dirty="0" smtClean="0"/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/>
              <a:t>p</a:t>
            </a:r>
            <a:r>
              <a:rPr lang="sk-SK" dirty="0" smtClean="0"/>
              <a:t>rešetrovanie pracovných podmienok pri podozrení na chorobu z povolania</a:t>
            </a:r>
            <a:r>
              <a:rPr lang="en-US" dirty="0" smtClean="0"/>
              <a:t> </a:t>
            </a:r>
            <a:endParaRPr lang="sk-SK" dirty="0" smtClean="0"/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endParaRPr lang="sk-SK" sz="800" dirty="0" smtClean="0"/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/>
              <a:t>p</a:t>
            </a:r>
            <a:r>
              <a:rPr lang="sk-SK" dirty="0" smtClean="0"/>
              <a:t>roblematika manipulácie </a:t>
            </a:r>
            <a:r>
              <a:rPr lang="sk-SK" dirty="0"/>
              <a:t>a skladovania </a:t>
            </a:r>
            <a:r>
              <a:rPr lang="sk-SK" dirty="0" smtClean="0"/>
              <a:t>nebezpečných odpadov (azbest)</a:t>
            </a:r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endParaRPr lang="sk-SK" sz="800" dirty="0" smtClean="0"/>
          </a:p>
          <a:p>
            <a:pPr marL="450850" indent="-450850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 smtClean="0"/>
              <a:t>overovanie odbornej spôsobilosti pre prácu s toxickými alebo veľmi toxickými látkami a zmesami.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Odbory a oddelenia Preventívneho pracovného lekárstva a toxikológie – programy a 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projekty I</a:t>
            </a:r>
            <a:endParaRPr lang="sk-SK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altLang="sk-SK" sz="2400" dirty="0" smtClean="0"/>
              <a:t>RÚVZ realizujú </a:t>
            </a:r>
            <a:r>
              <a:rPr lang="sk-SK" altLang="sk-SK" sz="2400" dirty="0">
                <a:solidFill>
                  <a:schemeClr val="bg2">
                    <a:lumMod val="75000"/>
                  </a:schemeClr>
                </a:solidFill>
              </a:rPr>
              <a:t>programy a projekty </a:t>
            </a:r>
            <a:r>
              <a:rPr lang="sk-SK" altLang="sk-SK" sz="2400" dirty="0"/>
              <a:t>zamerané na hodnotenie vplyvu faktorov práce a pracovného prostredia na zdravie zamestnancov </a:t>
            </a:r>
            <a:endParaRPr lang="sk-SK" altLang="sk-SK" sz="2400" dirty="0" smtClean="0"/>
          </a:p>
          <a:p>
            <a:pPr algn="just"/>
            <a:endParaRPr lang="sk-SK" altLang="sk-SK" sz="800" dirty="0" smtClean="0"/>
          </a:p>
          <a:p>
            <a:pPr algn="just"/>
            <a:r>
              <a:rPr lang="sk-SK" altLang="sk-SK" sz="2400" dirty="0" smtClean="0"/>
              <a:t>Projekt Zdravé pracoviská  bol v r. </a:t>
            </a:r>
            <a:r>
              <a:rPr lang="sk-SK" altLang="sk-SK" sz="2400" dirty="0" smtClean="0">
                <a:solidFill>
                  <a:schemeClr val="bg2">
                    <a:lumMod val="75000"/>
                  </a:schemeClr>
                </a:solidFill>
              </a:rPr>
              <a:t>2017</a:t>
            </a:r>
            <a:r>
              <a:rPr lang="sk-SK" altLang="sk-SK" sz="2400" dirty="0" smtClean="0"/>
              <a:t> bol realizovaný v </a:t>
            </a:r>
            <a:r>
              <a:rPr lang="sk-SK" altLang="sk-SK" sz="2400" dirty="0">
                <a:solidFill>
                  <a:schemeClr val="bg2">
                    <a:lumMod val="75000"/>
                  </a:schemeClr>
                </a:solidFill>
              </a:rPr>
              <a:t>5 </a:t>
            </a:r>
            <a:r>
              <a:rPr lang="sk-SK" altLang="sk-SK" sz="2400" dirty="0" smtClean="0"/>
              <a:t>organizáciách, t. j. pre </a:t>
            </a:r>
            <a:r>
              <a:rPr lang="sk-SK" altLang="sk-SK" sz="2400" dirty="0">
                <a:solidFill>
                  <a:schemeClr val="bg2">
                    <a:lumMod val="75000"/>
                  </a:schemeClr>
                </a:solidFill>
              </a:rPr>
              <a:t>103 </a:t>
            </a:r>
            <a:r>
              <a:rPr lang="sk-SK" altLang="sk-SK" sz="2400" dirty="0" smtClean="0"/>
              <a:t>zamestnancov</a:t>
            </a:r>
          </a:p>
          <a:p>
            <a:endParaRPr lang="sk-SK" sz="800" dirty="0" smtClean="0"/>
          </a:p>
          <a:p>
            <a:pPr algn="just"/>
            <a:r>
              <a:rPr lang="sk-SK" sz="2400" dirty="0" err="1"/>
              <a:t>Zdravotno</a:t>
            </a:r>
            <a:r>
              <a:rPr lang="sk-SK" sz="2400" dirty="0"/>
              <a:t> – výchovné aktivity a hlavne poradenstvo pre zamestnancov a zamestnávateľov sa uplatňovali </a:t>
            </a:r>
            <a:r>
              <a:rPr lang="sk-SK" sz="2400" dirty="0">
                <a:solidFill>
                  <a:schemeClr val="bg2">
                    <a:lumMod val="75000"/>
                  </a:schemeClr>
                </a:solidFill>
              </a:rPr>
              <a:t>pri každom vykonanom štátnom zdravotnom dozore </a:t>
            </a:r>
            <a:r>
              <a:rPr lang="sk-SK" sz="2400" dirty="0"/>
              <a:t>a hlavne v rámci hlavnej úlohy „Zdravé pracoviská“.  Využívali sa </a:t>
            </a:r>
            <a:r>
              <a:rPr lang="sk-SK" sz="2400" dirty="0" err="1"/>
              <a:t>zdravotno</a:t>
            </a:r>
            <a:r>
              <a:rPr lang="sk-SK" sz="2400" dirty="0"/>
              <a:t> – výchovné materiály na predchádzanie srdcovo – cievnych ochorení</a:t>
            </a:r>
            <a:r>
              <a:rPr lang="sk-SK" sz="2400" dirty="0" smtClean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492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Odbory a oddelenia Preventívneho pracovného lekárstva a toxikológie – programy a 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projekty II</a:t>
            </a:r>
            <a:endParaRPr lang="sk-SK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sz="2400" dirty="0" smtClean="0"/>
              <a:t>Pre </a:t>
            </a:r>
            <a:r>
              <a:rPr lang="sk-SK" sz="2400" dirty="0"/>
              <a:t>zamestnancov bolo priamo na mieste organizácie </a:t>
            </a:r>
            <a:r>
              <a:rPr lang="sk-SK" sz="2400" dirty="0" smtClean="0"/>
              <a:t>zabezpečené v spolupráci s odd. </a:t>
            </a:r>
            <a:r>
              <a:rPr lang="sk-SK" sz="2400" dirty="0" smtClean="0">
                <a:solidFill>
                  <a:schemeClr val="bg2">
                    <a:lumMod val="75000"/>
                  </a:schemeClr>
                </a:solidFill>
              </a:rPr>
              <a:t>Podpora zdravia</a:t>
            </a:r>
            <a:r>
              <a:rPr lang="sk-SK" sz="2400" dirty="0" smtClean="0"/>
              <a:t>:</a:t>
            </a:r>
            <a:endParaRPr lang="sk-SK" sz="2400" dirty="0"/>
          </a:p>
          <a:p>
            <a:pPr algn="just"/>
            <a:r>
              <a:rPr lang="sk-SK" sz="2400" dirty="0" smtClean="0"/>
              <a:t>meranie </a:t>
            </a:r>
            <a:r>
              <a:rPr lang="sk-SK" sz="2400" dirty="0" err="1"/>
              <a:t>antropometrických</a:t>
            </a:r>
            <a:r>
              <a:rPr lang="sk-SK" sz="2400" dirty="0"/>
              <a:t> parametrov – hmotnosť, výška, obvod pása a bokov, BMI, meranie % tuku v tele, kostrového svalstva, hodnotenie bazálneho metabolizmu</a:t>
            </a:r>
          </a:p>
          <a:p>
            <a:pPr algn="just"/>
            <a:r>
              <a:rPr lang="sk-SK" sz="2400" dirty="0" smtClean="0"/>
              <a:t>iné </a:t>
            </a:r>
            <a:r>
              <a:rPr lang="sk-SK" sz="2400" dirty="0"/>
              <a:t>vyšetrenia – meranie tlaku krvi, meranie CO vo  vydýchnutom  vzduchu fajčiarov, meranie hladiny celkového cholesterolu</a:t>
            </a:r>
          </a:p>
          <a:p>
            <a:pPr algn="just"/>
            <a:r>
              <a:rPr lang="sk-SK" sz="2400" dirty="0" smtClean="0"/>
              <a:t>priamo </a:t>
            </a:r>
            <a:r>
              <a:rPr lang="sk-SK" sz="2400" dirty="0"/>
              <a:t>na mieste bolo poskytované vyhodnotenie a individuálne poradenstvo</a:t>
            </a:r>
          </a:p>
          <a:p>
            <a:endParaRPr lang="sk-SK" sz="24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047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89" y="260648"/>
            <a:ext cx="8784976" cy="1547664"/>
          </a:xfrm>
        </p:spPr>
        <p:txBody>
          <a:bodyPr/>
          <a:lstStyle/>
          <a:p>
            <a:pPr algn="ctr"/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Činnosť odborov a oddelení Preventívneho pracovného lekárstva a </a:t>
            </a:r>
            <a:r>
              <a:rPr lang="sk-SK" sz="3600" b="1" dirty="0" err="1">
                <a:solidFill>
                  <a:schemeClr val="accent3">
                    <a:lumMod val="50000"/>
                  </a:schemeClr>
                </a:solidFill>
              </a:rPr>
              <a:t>toxikológie</a:t>
            </a:r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sz="36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v </a:t>
            </a:r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roku 2017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60848"/>
            <a:ext cx="8218488" cy="467995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 smtClean="0"/>
              <a:t>Celkový počet kontrol: </a:t>
            </a:r>
            <a:r>
              <a:rPr lang="sk-SK" dirty="0">
                <a:solidFill>
                  <a:schemeClr val="accent2"/>
                </a:solidFill>
              </a:rPr>
              <a:t>1 464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</a:pPr>
            <a:endParaRPr lang="sk-SK" sz="24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 smtClean="0"/>
              <a:t>Počet rozhodnutí: </a:t>
            </a:r>
            <a:r>
              <a:rPr lang="sk-SK" dirty="0">
                <a:solidFill>
                  <a:schemeClr val="accent2"/>
                </a:solidFill>
              </a:rPr>
              <a:t>928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</a:pPr>
            <a:endParaRPr lang="sk-SK" sz="2400" dirty="0" smtClean="0"/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 smtClean="0"/>
              <a:t>Počet prešetrovaných podnetov: </a:t>
            </a:r>
            <a:r>
              <a:rPr lang="sk-SK" dirty="0">
                <a:solidFill>
                  <a:schemeClr val="accent2"/>
                </a:solidFill>
              </a:rPr>
              <a:t>42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</a:pPr>
            <a:endParaRPr lang="sk-SK" sz="24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 smtClean="0"/>
              <a:t>Počet sankcii uložených pre iné správne delikty: </a:t>
            </a:r>
            <a:r>
              <a:rPr lang="sk-SK" dirty="0">
                <a:solidFill>
                  <a:schemeClr val="accent2"/>
                </a:solidFill>
              </a:rPr>
              <a:t>12</a:t>
            </a:r>
            <a:r>
              <a:rPr lang="sk-SK" dirty="0" smtClean="0"/>
              <a:t>, </a:t>
            </a:r>
          </a:p>
          <a:p>
            <a:pPr marL="0" indent="0">
              <a:lnSpc>
                <a:spcPct val="80000"/>
              </a:lnSpc>
              <a:buClr>
                <a:schemeClr val="tx2"/>
              </a:buClr>
              <a:buNone/>
              <a:tabLst>
                <a:tab pos="266700" algn="l"/>
              </a:tabLst>
            </a:pPr>
            <a:r>
              <a:rPr lang="sk-SK" dirty="0"/>
              <a:t>	</a:t>
            </a:r>
            <a:r>
              <a:rPr lang="sk-SK" dirty="0" smtClean="0"/>
              <a:t>v celkovej sume:</a:t>
            </a:r>
            <a:r>
              <a:rPr lang="en-US" dirty="0" smtClean="0"/>
              <a:t> </a:t>
            </a:r>
            <a:r>
              <a:rPr lang="sk-SK" dirty="0">
                <a:solidFill>
                  <a:schemeClr val="accent2"/>
                </a:solidFill>
              </a:rPr>
              <a:t>3 580,- €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</a:pPr>
            <a:endParaRPr lang="sk-SK" sz="2400" dirty="0" smtClean="0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sk-SK" dirty="0" smtClean="0"/>
              <a:t>Zisťovanie povedomia zamestnancov o zdravotných rizikách: </a:t>
            </a:r>
            <a:r>
              <a:rPr lang="sk-SK" dirty="0">
                <a:solidFill>
                  <a:schemeClr val="accent2"/>
                </a:solidFill>
              </a:rPr>
              <a:t>261 dotazníkov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endParaRPr lang="sk-SK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sk-SK" sz="3600" b="1" dirty="0">
                <a:solidFill>
                  <a:schemeClr val="accent3">
                    <a:lumMod val="50000"/>
                  </a:schemeClr>
                </a:solidFill>
              </a:rPr>
              <a:t>Hodnotenie zdravotných rizík v Trenčianskom kraji v roku 2017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435280" cy="4320480"/>
          </a:xfrm>
        </p:spPr>
        <p:txBody>
          <a:bodyPr/>
          <a:lstStyle/>
          <a:p>
            <a:pPr marL="0" indent="0" defTabSz="898525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tabLst>
                <a:tab pos="450850" algn="l"/>
              </a:tabLst>
            </a:pPr>
            <a:r>
              <a:rPr lang="sk-SK" dirty="0" smtClean="0"/>
              <a:t>Rizikové faktory (RF):</a:t>
            </a:r>
          </a:p>
          <a:p>
            <a:pPr marL="0" indent="450850" defTabSz="898525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450850" algn="l"/>
              </a:tabLst>
            </a:pPr>
            <a:r>
              <a:rPr lang="sk-SK" dirty="0">
                <a:solidFill>
                  <a:schemeClr val="accent2"/>
                </a:solidFill>
              </a:rPr>
              <a:t>hluk</a:t>
            </a:r>
            <a:r>
              <a:rPr lang="sk-SK" dirty="0" smtClean="0">
                <a:solidFill>
                  <a:schemeClr val="tx2"/>
                </a:solidFill>
              </a:rPr>
              <a:t> – 9 330</a:t>
            </a:r>
            <a:r>
              <a:rPr lang="sk-SK" dirty="0" smtClean="0"/>
              <a:t> exponovaných zamestnancov</a:t>
            </a:r>
            <a:r>
              <a:rPr lang="en-US" dirty="0" smtClean="0"/>
              <a:t> </a:t>
            </a:r>
            <a:endParaRPr lang="sk-SK" dirty="0" smtClean="0"/>
          </a:p>
          <a:p>
            <a:pPr marL="0" indent="450850" defTabSz="898525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450850" algn="l"/>
              </a:tabLst>
            </a:pPr>
            <a:r>
              <a:rPr lang="sk-SK" dirty="0">
                <a:solidFill>
                  <a:schemeClr val="accent2"/>
                </a:solidFill>
              </a:rPr>
              <a:t>chemické faktory </a:t>
            </a:r>
            <a:r>
              <a:rPr lang="sk-SK" dirty="0" smtClean="0">
                <a:solidFill>
                  <a:schemeClr val="tx2"/>
                </a:solidFill>
              </a:rPr>
              <a:t>- 4 483</a:t>
            </a:r>
            <a:r>
              <a:rPr lang="sk-SK" dirty="0" smtClean="0"/>
              <a:t> exponovaných zamestnancov</a:t>
            </a:r>
            <a:r>
              <a:rPr lang="en-US" dirty="0" smtClean="0"/>
              <a:t> </a:t>
            </a:r>
            <a:endParaRPr lang="sk-SK" dirty="0" smtClean="0"/>
          </a:p>
          <a:p>
            <a:pPr marL="0" indent="450850" defTabSz="898525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450850" algn="l"/>
              </a:tabLst>
            </a:pPr>
            <a:r>
              <a:rPr lang="sk-SK" dirty="0">
                <a:solidFill>
                  <a:schemeClr val="accent2"/>
                </a:solidFill>
              </a:rPr>
              <a:t>fyzická záťaž </a:t>
            </a:r>
            <a:r>
              <a:rPr lang="sk-SK" dirty="0" smtClean="0">
                <a:solidFill>
                  <a:schemeClr val="tx2"/>
                </a:solidFill>
              </a:rPr>
              <a:t>– 1 953 </a:t>
            </a:r>
            <a:r>
              <a:rPr lang="sk-SK" dirty="0" smtClean="0"/>
              <a:t>exponovaných zamestnancov</a:t>
            </a:r>
            <a:r>
              <a:rPr lang="en-US" dirty="0" smtClean="0"/>
              <a:t> </a:t>
            </a:r>
            <a:endParaRPr lang="sk-SK" dirty="0"/>
          </a:p>
          <a:p>
            <a:pPr marL="0" indent="0" defTabSz="898525">
              <a:lnSpc>
                <a:spcPct val="90000"/>
              </a:lnSpc>
              <a:buClr>
                <a:schemeClr val="tx2"/>
              </a:buClr>
              <a:buNone/>
              <a:tabLst>
                <a:tab pos="450850" algn="l"/>
              </a:tabLst>
            </a:pPr>
            <a:endParaRPr lang="sk-SK" dirty="0" smtClean="0"/>
          </a:p>
          <a:p>
            <a:pPr marL="0" indent="0" defTabSz="898525">
              <a:lnSpc>
                <a:spcPct val="90000"/>
              </a:lnSpc>
              <a:buClr>
                <a:schemeClr val="tx2"/>
              </a:buClr>
              <a:buNone/>
              <a:tabLst>
                <a:tab pos="450850" algn="l"/>
              </a:tabLst>
            </a:pPr>
            <a:r>
              <a:rPr lang="sk-SK" dirty="0" smtClean="0"/>
              <a:t>Charakter prevádzok:</a:t>
            </a:r>
          </a:p>
          <a:p>
            <a:pPr marL="0" indent="450850" defTabSz="898525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450850" algn="l"/>
              </a:tabLst>
            </a:pPr>
            <a:r>
              <a:rPr lang="sk-SK" dirty="0" smtClean="0">
                <a:solidFill>
                  <a:schemeClr val="accent2"/>
                </a:solidFill>
              </a:rPr>
              <a:t>Priemyselná výroba</a:t>
            </a:r>
            <a:r>
              <a:rPr lang="sk-SK" dirty="0" smtClean="0"/>
              <a:t> (9 177 zamestnancov, z toho  2 215 žien)</a:t>
            </a:r>
          </a:p>
          <a:p>
            <a:pPr marL="0" indent="450850" defTabSz="898525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q"/>
              <a:tabLst>
                <a:tab pos="450850" algn="l"/>
              </a:tabLst>
            </a:pPr>
            <a:r>
              <a:rPr lang="sk-SK" dirty="0" smtClean="0">
                <a:solidFill>
                  <a:schemeClr val="accent2"/>
                </a:solidFill>
              </a:rPr>
              <a:t>Ťažba a dobývanie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sk-SK" dirty="0" smtClean="0">
                <a:solidFill>
                  <a:schemeClr val="accent2"/>
                </a:solidFill>
              </a:rPr>
              <a:t> </a:t>
            </a:r>
            <a:r>
              <a:rPr lang="sk-SK" dirty="0" smtClean="0"/>
              <a:t>(1 673 zamestnancov, z toho 23 žien)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Aerodynamika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1412</TotalTime>
  <Words>557</Words>
  <Application>Microsoft Office PowerPoint</Application>
  <PresentationFormat>Prezentácia na obrazovke (4:3)</PresentationFormat>
  <Paragraphs>140</Paragraphs>
  <Slides>15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Constantia</vt:lpstr>
      <vt:lpstr>Verdana</vt:lpstr>
      <vt:lpstr>Wingdings</vt:lpstr>
      <vt:lpstr>Wingdings 2</vt:lpstr>
      <vt:lpstr>Tok</vt:lpstr>
      <vt:lpstr>Činnosti odboru Preventívneho pracovného lekárstva a toxikológie</vt:lpstr>
      <vt:lpstr>Orgány verejného zdravotníctva v Trenčianskom kraji</vt:lpstr>
      <vt:lpstr>Územie pod dohľadom orgánov verejného zdravotníctva v Trenčianskom kraji</vt:lpstr>
      <vt:lpstr>Personálne obsadenie odboru a oddelení  Preventívneho pracovného lekárstva a toxikológie v Trenčianskom kraji v roku 2017</vt:lpstr>
      <vt:lpstr>Odbory a oddelenia Preventívneho pracovného lekárstva a toxikológie - ciele, priority </vt:lpstr>
      <vt:lpstr>Odbory a oddelenia Preventívneho pracovného lekárstva a toxikológie – programy a projekty I</vt:lpstr>
      <vt:lpstr>Odbory a oddelenia Preventívneho pracovného lekárstva a toxikológie – programy a projekty II</vt:lpstr>
      <vt:lpstr>Činnosť odborov a oddelení Preventívneho pracovného lekárstva a toxikológie                          v roku 2017</vt:lpstr>
      <vt:lpstr>Hodnotenie zdravotných rizík v Trenčianskom kraji v roku 2017</vt:lpstr>
      <vt:lpstr>Zameranie dohľadu na pracoviskách s rizikovými faktormi</vt:lpstr>
      <vt:lpstr>Prešetrovanie podozrení na chorobu z povolania</vt:lpstr>
      <vt:lpstr>Choroby z povolania v Trenčianskom kraji</vt:lpstr>
      <vt:lpstr>RÚVZ Trenčín - Laboratória</vt:lpstr>
      <vt:lpstr>Spoločné dozorné aktivity</vt:lpstr>
      <vt:lpstr>Ďakujem za pozornosť</vt:lpstr>
    </vt:vector>
  </TitlesOfParts>
  <Company>RUVZ PPLFA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Činnosť odboru Preventívneho pracovného lekárstva, RÚVZ Trenčín</dc:title>
  <dc:creator>Hluk</dc:creator>
  <cp:lastModifiedBy>RUVZ</cp:lastModifiedBy>
  <cp:revision>91</cp:revision>
  <cp:lastPrinted>2018-10-23T08:34:18Z</cp:lastPrinted>
  <dcterms:created xsi:type="dcterms:W3CDTF">2011-07-26T07:36:32Z</dcterms:created>
  <dcterms:modified xsi:type="dcterms:W3CDTF">2018-10-23T11:58:33Z</dcterms:modified>
</cp:coreProperties>
</file>