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3" r:id="rId1"/>
  </p:sldMasterIdLst>
  <p:notesMasterIdLst>
    <p:notesMasterId r:id="rId17"/>
  </p:notesMasterIdLst>
  <p:handoutMasterIdLst>
    <p:handoutMasterId r:id="rId18"/>
  </p:handoutMasterIdLst>
  <p:sldIdLst>
    <p:sldId id="257" r:id="rId2"/>
    <p:sldId id="258" r:id="rId3"/>
    <p:sldId id="274" r:id="rId4"/>
    <p:sldId id="285" r:id="rId5"/>
    <p:sldId id="286" r:id="rId6"/>
    <p:sldId id="287" r:id="rId7"/>
    <p:sldId id="263" r:id="rId8"/>
    <p:sldId id="288" r:id="rId9"/>
    <p:sldId id="284" r:id="rId10"/>
    <p:sldId id="289" r:id="rId11"/>
    <p:sldId id="276" r:id="rId12"/>
    <p:sldId id="268" r:id="rId13"/>
    <p:sldId id="290" r:id="rId14"/>
    <p:sldId id="273" r:id="rId15"/>
    <p:sldId id="291" r:id="rId16"/>
  </p:sldIdLst>
  <p:sldSz cx="9144000" cy="5143500" type="screen16x9"/>
  <p:notesSz cx="6808788" cy="9940925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577" userDrawn="1">
          <p15:clr>
            <a:srgbClr val="A4A3A4"/>
          </p15:clr>
        </p15:guide>
        <p15:guide id="2" pos="340" userDrawn="1">
          <p15:clr>
            <a:srgbClr val="A4A3A4"/>
          </p15:clr>
        </p15:guide>
        <p15:guide id="3" orient="horz" pos="2845" userDrawn="1">
          <p15:clr>
            <a:srgbClr val="A4A3A4"/>
          </p15:clr>
        </p15:guide>
        <p15:guide id="4" pos="5103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irgit" initials="BM" lastIdx="0" clrIdx="0">
    <p:extLst/>
  </p:cmAuthor>
  <p:cmAuthor id="2" name="Lothar LISSNER" initials="LL" lastIdx="0" clrIdx="1">
    <p:extLst/>
  </p:cmAuthor>
  <p:cmAuthor id="3" name="Heike KLEMPA" initials="HK" lastIdx="0" clrIdx="2">
    <p:extLst/>
  </p:cmAuthor>
  <p:cmAuthor id="4" name="Elke SCHNEIDER" initials="ES" lastIdx="0" clrIdx="3">
    <p:extLst/>
  </p:cmAuthor>
  <p:cmAuthor id="5" name="Lubica NAATZ-SLAFKOVSKA" initials="LN" lastIdx="3" clrIdx="4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89C1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37" autoAdjust="0"/>
    <p:restoredTop sz="94660"/>
  </p:normalViewPr>
  <p:slideViewPr>
    <p:cSldViewPr>
      <p:cViewPr varScale="1">
        <p:scale>
          <a:sx n="163" d="100"/>
          <a:sy n="163" d="100"/>
        </p:scale>
        <p:origin x="-108" y="-348"/>
      </p:cViewPr>
      <p:guideLst>
        <p:guide orient="horz" pos="577"/>
        <p:guide orient="horz" pos="2845"/>
        <p:guide pos="340"/>
        <p:guide pos="510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4302" y="57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637818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8E1595-5C27-4CAE-B4E0-C80305C5E6E4}" type="datetimeFigureOut">
              <a:rPr lang="en-GB" smtClean="0"/>
              <a:pPr/>
              <a:t>17/06/2019</a:t>
            </a:fld>
            <a:endParaRPr lang="sk-S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3DD4C7-C698-4A80-B76C-A9FD89019653}" type="slidenum">
              <a:rPr lang="en-GB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2508152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97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5822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06071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9068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360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FONDO-PORTADA-PATRON-EUOSHA-2011-16-9.png" descr="/Volumes/XRAID/Equipo Rojo/EU-OSHA/18-0115 PPT templates update/PNG/FONDO-PORTADA-PATRON-EUOSHA-2011-16-9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50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2673000"/>
            <a:ext cx="7646400" cy="696600"/>
          </a:xfrm>
        </p:spPr>
        <p:txBody>
          <a:bodyPr lIns="0" tIns="0" rIns="0" bIns="0" anchor="t" anchorCtr="0"/>
          <a:lstStyle>
            <a:lvl1pPr algn="l">
              <a:defRPr sz="2400" b="1" i="0" cap="none" baseline="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5" name="Slide Number Placeholder 9"/>
          <p:cNvSpPr txBox="1"/>
          <p:nvPr/>
        </p:nvSpPr>
        <p:spPr>
          <a:xfrm>
            <a:off x="8536261" y="4806543"/>
            <a:ext cx="609976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050"/>
          </a:p>
        </p:txBody>
      </p:sp>
      <p:sp>
        <p:nvSpPr>
          <p:cNvPr id="13" name="Subtitle 2"/>
          <p:cNvSpPr>
            <a:spLocks noGrp="1"/>
          </p:cNvSpPr>
          <p:nvPr>
            <p:ph type="subTitle" idx="10"/>
          </p:nvPr>
        </p:nvSpPr>
        <p:spPr>
          <a:xfrm>
            <a:off x="450000" y="3469500"/>
            <a:ext cx="7646400" cy="506406"/>
          </a:xfr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sz="135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255422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512" y="-34497"/>
            <a:ext cx="694508" cy="5209298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467544" y="4105412"/>
            <a:ext cx="7632848" cy="626578"/>
            <a:chOff x="467544" y="4083918"/>
            <a:chExt cx="7632848" cy="626578"/>
          </a:xfrm>
        </p:grpSpPr>
        <p:pic>
          <p:nvPicPr>
            <p:cNvPr id="11" name="Bild 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7544" y="4083918"/>
              <a:ext cx="947252" cy="585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Bild 4" descr="111004_EU-OSHA_PPT_EU logo.png"/>
            <p:cNvPicPr>
              <a:picLocks noChangeAspect="1"/>
            </p:cNvPicPr>
            <p:nvPr userDrawn="1"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251725" y="4442851"/>
              <a:ext cx="392283" cy="2676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Bild 5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597937" y="4153006"/>
              <a:ext cx="502455" cy="523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55441090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0000" y="837000"/>
            <a:ext cx="7560000" cy="36450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72543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27820" y="837000"/>
            <a:ext cx="489600" cy="36450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0000" y="837000"/>
            <a:ext cx="6642280" cy="36450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55629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0000" y="837000"/>
            <a:ext cx="7560000" cy="3645000"/>
          </a:xfrm>
        </p:spPr>
        <p:txBody>
          <a:bodyPr>
            <a:normAutofit/>
          </a:bodyPr>
          <a:lstStyle>
            <a:lvl5pPr>
              <a:defRPr/>
            </a:lvl5pPr>
            <a:lvl6pPr marL="1885950" indent="-171450">
              <a:buClr>
                <a:schemeClr val="tx2"/>
              </a:buClr>
              <a:buSzPct val="101000"/>
              <a:buFont typeface="Courier New" pitchFamily="49" charset="0"/>
              <a:buChar char="o"/>
              <a:defRPr sz="900"/>
            </a:lvl6pPr>
            <a:lvl7pPr marL="22288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7pPr>
            <a:lvl8pPr marL="25717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8pPr>
            <a:lvl9pPr marL="29146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89688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eader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0000" y="1020600"/>
            <a:ext cx="7646400" cy="1096200"/>
          </a:xfrm>
        </p:spPr>
        <p:txBody>
          <a:bodyPr lIns="0" tIns="0" rIns="0" bIns="0" anchor="t" anchorCtr="0"/>
          <a:lstStyle>
            <a:lvl1pPr>
              <a:defRPr sz="2400" baseline="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8400" y="2430000"/>
            <a:ext cx="7214400" cy="951840"/>
          </a:xfr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sz="135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5" name="Slide Number Placeholder 9"/>
          <p:cNvSpPr txBox="1"/>
          <p:nvPr/>
        </p:nvSpPr>
        <p:spPr>
          <a:xfrm>
            <a:off x="8536261" y="4806543"/>
            <a:ext cx="609976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050"/>
          </a:p>
        </p:txBody>
      </p:sp>
      <p:pic>
        <p:nvPicPr>
          <p:cNvPr id="11" name="Bild 2" descr="111004_EU-OSHA_PPT_Corporate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44501" y="4131469"/>
            <a:ext cx="1031155" cy="54292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2" name="Bild 4" descr="111004_EU-OSHA_PPT_EU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275138" y="4431506"/>
            <a:ext cx="368870" cy="242888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3" name="Bild 5" descr="111004_EU-OSHA_PPT_HW 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596336" y="4212432"/>
            <a:ext cx="507853" cy="47506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34233405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35000"/>
            <a:ext cx="7560000" cy="3672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9999" y="836999"/>
            <a:ext cx="3600000" cy="3645000"/>
          </a:xfrm>
        </p:spPr>
        <p:txBody>
          <a:bodyPr>
            <a:normAutofit/>
          </a:bodyPr>
          <a:lstStyle>
            <a:lvl5pPr>
              <a:defRPr/>
            </a:lvl5pPr>
            <a:lvl6pPr marL="1885950" indent="-171450">
              <a:buClr>
                <a:schemeClr val="tx2"/>
              </a:buClr>
              <a:buSzPct val="101000"/>
              <a:buFont typeface="Courier New" pitchFamily="49" charset="0"/>
              <a:buChar char="o"/>
              <a:defRPr sz="900"/>
            </a:lvl6pPr>
            <a:lvl7pPr marL="22288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7pPr>
            <a:lvl8pPr marL="25717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8pPr>
            <a:lvl9pPr marL="29146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0000" y="837000"/>
            <a:ext cx="3600000" cy="3645000"/>
          </a:xfrm>
        </p:spPr>
        <p:txBody>
          <a:bodyPr>
            <a:normAutofit/>
          </a:bodyPr>
          <a:lstStyle>
            <a:lvl5pPr>
              <a:defRPr/>
            </a:lvl5pPr>
            <a:lvl6pPr marL="1885950" indent="-171450">
              <a:buClr>
                <a:schemeClr val="tx2"/>
              </a:buClr>
              <a:buSzPct val="101000"/>
              <a:buFont typeface="Courier New" pitchFamily="49" charset="0"/>
              <a:buChar char="o"/>
              <a:defRPr sz="900"/>
            </a:lvl6pPr>
            <a:lvl7pPr marL="22288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7pPr>
            <a:lvl8pPr marL="25717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8pPr>
            <a:lvl9pPr marL="29146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50836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00" y="837000"/>
            <a:ext cx="3600000" cy="405000"/>
          </a:xfrm>
        </p:spPr>
        <p:txBody>
          <a:bodyPr anchor="b">
            <a:noAutofit/>
          </a:bodyPr>
          <a:lstStyle>
            <a:lvl1pPr marL="0" indent="0">
              <a:buNone/>
              <a:defRPr sz="1500" b="0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999" y="1241999"/>
            <a:ext cx="3600000" cy="3240000"/>
          </a:xfrm>
        </p:spPr>
        <p:txBody>
          <a:bodyPr>
            <a:normAutofit/>
          </a:bodyPr>
          <a:lstStyle>
            <a:lvl5pPr>
              <a:defRPr/>
            </a:lvl5pPr>
            <a:lvl6pPr marL="1885950" indent="-171450">
              <a:buClr>
                <a:schemeClr val="tx2"/>
              </a:buClr>
              <a:buSzPct val="101000"/>
              <a:buFont typeface="Courier New" pitchFamily="49" charset="0"/>
              <a:buChar char="o"/>
              <a:defRPr sz="900"/>
            </a:lvl6pPr>
            <a:lvl7pPr marL="22288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7pPr>
            <a:lvl8pPr marL="25717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8pPr>
            <a:lvl9pPr marL="29146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0000" y="837000"/>
            <a:ext cx="3600000" cy="405000"/>
          </a:xfrm>
        </p:spPr>
        <p:txBody>
          <a:bodyPr anchor="b">
            <a:noAutofit/>
          </a:bodyPr>
          <a:lstStyle>
            <a:lvl1pPr marL="0" indent="0">
              <a:buNone/>
              <a:defRPr sz="1500" b="0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0000" y="1242000"/>
            <a:ext cx="3600000" cy="3240000"/>
          </a:xfrm>
        </p:spPr>
        <p:txBody>
          <a:bodyPr>
            <a:normAutofit/>
          </a:bodyPr>
          <a:lstStyle>
            <a:lvl5pPr>
              <a:defRPr/>
            </a:lvl5pPr>
            <a:lvl6pPr marL="1885950" indent="-171450">
              <a:buClr>
                <a:schemeClr val="tx2"/>
              </a:buClr>
              <a:buSzPct val="101000"/>
              <a:buFont typeface="Courier New" pitchFamily="49" charset="0"/>
              <a:buChar char="o"/>
              <a:defRPr sz="900"/>
            </a:lvl6pPr>
            <a:lvl7pPr marL="22288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7pPr>
            <a:lvl8pPr marL="25717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8pPr>
            <a:lvl9pPr marL="29146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92222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6072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475896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35000"/>
            <a:ext cx="7560000" cy="405000"/>
          </a:xfrm>
        </p:spPr>
        <p:txBody>
          <a:bodyPr anchor="b"/>
          <a:lstStyle>
            <a:lvl1pPr algn="l">
              <a:defRPr sz="1800" b="1" i="0" baseline="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0001" y="837000"/>
            <a:ext cx="4279869" cy="3645000"/>
          </a:xfrm>
        </p:spPr>
        <p:txBody>
          <a:bodyPr>
            <a:normAutofit/>
          </a:bodyPr>
          <a:lstStyle>
            <a:lvl5pPr>
              <a:defRPr/>
            </a:lvl5pPr>
            <a:lvl6pPr marL="1885950" indent="-171450">
              <a:buClr>
                <a:schemeClr val="tx2"/>
              </a:buClr>
              <a:buSzPct val="101000"/>
              <a:buFont typeface="Courier New" pitchFamily="49" charset="0"/>
              <a:buChar char="o"/>
              <a:defRPr sz="900"/>
            </a:lvl6pPr>
            <a:lvl7pPr marL="22288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7pPr>
            <a:lvl8pPr marL="25717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8pPr>
            <a:lvl9pPr marL="29146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0000" y="837000"/>
            <a:ext cx="2880000" cy="3645000"/>
          </a:xfrm>
        </p:spPr>
        <p:txBody>
          <a:bodyPr anchor="t"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097036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837000"/>
            <a:ext cx="4049992" cy="675000"/>
          </a:xfrm>
        </p:spPr>
        <p:txBody>
          <a:bodyPr anchor="b">
            <a:normAutofit/>
          </a:bodyPr>
          <a:lstStyle>
            <a:lvl1pPr algn="l">
              <a:defRPr sz="1800" b="1" i="0" baseline="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999" y="1512000"/>
            <a:ext cx="4050000" cy="2970000"/>
          </a:xfrm>
        </p:spPr>
        <p:txBody>
          <a:bodyPr anchor="t"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200150"/>
            <a:ext cx="3429000" cy="2571750"/>
          </a:xfrm>
          <a:prstGeom prst="ellipse">
            <a:avLst/>
          </a:prstGeom>
          <a:ln w="76200">
            <a:noFill/>
          </a:ln>
        </p:spPr>
        <p:txBody>
          <a:bodyPr/>
          <a:lstStyle/>
          <a:p>
            <a:r>
              <a:rPr lang="en-GB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99714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FONDO-PATRON-EUOSHA-2011-16-9.png" descr="/Volumes/XRAID/Equipo Rojo/EU-OSHA/18-0115 PPT templates update/PNG/FONDO-PATRON-EUOSHA-2011-16-9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0001" y="135000"/>
            <a:ext cx="7559873" cy="36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00" y="837000"/>
            <a:ext cx="7560000" cy="3645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10" name="Slide Number Placeholder 9"/>
          <p:cNvSpPr txBox="1"/>
          <p:nvPr/>
        </p:nvSpPr>
        <p:spPr>
          <a:xfrm>
            <a:off x="8532440" y="4877961"/>
            <a:ext cx="609976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6A064B8-E15C-4A1C-8E7E-B0BD818D867C}" type="slidenum">
              <a:rPr lang="en-GB" sz="750" baseline="0" smtClean="0"/>
              <a:pPr/>
              <a:t>‹#›</a:t>
            </a:fld>
            <a:endParaRPr lang="sk-SK" sz="750" baseline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457873" y="4443958"/>
            <a:ext cx="7642519" cy="550809"/>
            <a:chOff x="457873" y="4066876"/>
            <a:chExt cx="7642519" cy="550809"/>
          </a:xfrm>
        </p:grpSpPr>
        <p:sp>
          <p:nvSpPr>
            <p:cNvPr id="9" name="Rectangle 11"/>
            <p:cNvSpPr>
              <a:spLocks noChangeArrowheads="1"/>
            </p:cNvSpPr>
            <p:nvPr userDrawn="1"/>
          </p:nvSpPr>
          <p:spPr bwMode="auto">
            <a:xfrm>
              <a:off x="1817087" y="4512910"/>
              <a:ext cx="4992096" cy="10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>
                <a:lnSpc>
                  <a:spcPct val="90000"/>
                </a:lnSpc>
                <a:spcBef>
                  <a:spcPct val="30000"/>
                </a:spcBef>
                <a:buClr>
                  <a:srgbClr val="00529F"/>
                </a:buClr>
                <a:defRPr/>
              </a:pPr>
              <a:r>
                <a:rPr lang="en-GB" sz="700" b="1" dirty="0" smtClean="0">
                  <a:solidFill>
                    <a:schemeClr val="tx2"/>
                  </a:solidFill>
                  <a:latin typeface="Arial" pitchFamily="-107" charset="0"/>
                </a:rPr>
                <a:t>www.healthy-workplaces.eu/sk</a:t>
              </a:r>
              <a:endParaRPr lang="sk-SK" sz="700" b="1" dirty="0">
                <a:solidFill>
                  <a:schemeClr val="tx2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pic>
          <p:nvPicPr>
            <p:cNvPr id="11" name="Bild 5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597937" y="4066876"/>
              <a:ext cx="502455" cy="5234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873" y="4348355"/>
              <a:ext cx="801759" cy="2668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72285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ransition/>
  <p:txStyles>
    <p:titleStyle>
      <a:lvl1pPr algn="l" defTabSz="342900" rtl="0" eaLnBrk="1" latinLnBrk="0" hangingPunct="1">
        <a:spcBef>
          <a:spcPct val="0"/>
        </a:spcBef>
        <a:buNone/>
        <a:defRPr sz="1800" b="1" i="0" kern="1200" baseline="0">
          <a:solidFill>
            <a:schemeClr val="tx2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89000" indent="-189000" algn="l" defTabSz="342900" rtl="0" eaLnBrk="1" latinLnBrk="0" hangingPunct="1">
        <a:spcBef>
          <a:spcPts val="45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350" b="1" i="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324000" indent="-135000" algn="l" defTabSz="342900" rtl="0" eaLnBrk="1" latinLnBrk="0" hangingPunct="1">
        <a:spcBef>
          <a:spcPct val="0"/>
        </a:spcBef>
        <a:spcAft>
          <a:spcPct val="0"/>
        </a:spcAft>
        <a:buClrTx/>
        <a:buFont typeface="Arial" pitchFamily="34" charset="0"/>
        <a:buChar char="•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459000" indent="-135000" algn="l" defTabSz="342900" rtl="0" eaLnBrk="1" latinLnBrk="0" hangingPunct="1">
        <a:spcBef>
          <a:spcPct val="0"/>
        </a:spcBef>
        <a:spcAft>
          <a:spcPct val="0"/>
        </a:spcAft>
        <a:buClrTx/>
        <a:buFont typeface="Arial" pitchFamily="34" charset="0"/>
        <a:buChar char="−"/>
        <a:defRPr sz="1275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594000" indent="-135000" algn="l" defTabSz="342900" rtl="0" eaLnBrk="1" latinLnBrk="0" hangingPunct="1">
        <a:spcBef>
          <a:spcPct val="0"/>
        </a:spcBef>
        <a:spcAft>
          <a:spcPct val="0"/>
        </a:spcAft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729000" indent="-135000" algn="l" defTabSz="342900" rtl="0" eaLnBrk="1" latinLnBrk="0" hangingPunct="1">
        <a:spcBef>
          <a:spcPct val="0"/>
        </a:spcBef>
        <a:spcAft>
          <a:spcPct val="0"/>
        </a:spcAft>
        <a:buClrTx/>
        <a:buFont typeface="Arial" pitchFamily="34" charset="0"/>
        <a:buChar char="−"/>
        <a:defRPr sz="1125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943313" indent="-214313" algn="l" defTabSz="342900" rtl="0" eaLnBrk="1" latinLnBrk="0" hangingPunct="1">
        <a:spcBef>
          <a:spcPct val="0"/>
        </a:spcBef>
        <a:buFont typeface="Arial" pitchFamily="34" charset="0"/>
        <a:buChar char="•"/>
        <a:defRPr sz="105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99000" indent="-135000" algn="l" defTabSz="342900" rtl="0" eaLnBrk="1" latinLnBrk="0" hangingPunct="1">
        <a:spcBef>
          <a:spcPct val="0"/>
        </a:spcBef>
        <a:buFont typeface="Arial" pitchFamily="34" charset="0"/>
        <a:buChar char="−"/>
        <a:defRPr sz="975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hyperlink" Target="https://osha.europa.eu/en/legislation/directives/75" TargetMode="External"/><Relationship Id="rId7" Type="http://schemas.openxmlformats.org/officeDocument/2006/relationships/hyperlink" Target="https://osha.europa.eu/en/legislation/directives/regulation-ec-no-1272-2008-classification-labelling-and-packaging-of-substances-and-mixtures" TargetMode="External"/><Relationship Id="rId2" Type="http://schemas.openxmlformats.org/officeDocument/2006/relationships/hyperlink" Target="https://osha.europa.eu/en/legislation/directives/the-osh-framework-directive/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sha.europa.eu/en/legislation/directives/regulation-ec-no-1907-2006-of-the-european-parliament-and-of-the-council" TargetMode="External"/><Relationship Id="rId5" Type="http://schemas.openxmlformats.org/officeDocument/2006/relationships/hyperlink" Target="https://osha.europa.eu/sk/safety-and-health-legislation" TargetMode="External"/><Relationship Id="rId4" Type="http://schemas.openxmlformats.org/officeDocument/2006/relationships/hyperlink" Target="https://osha.europa.eu/en/legislation/directives/directive-2004-37-ec-carcinogens-or-mutagens-at-work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youtu.be/sC5IIStp3GA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hyperlink" Target="https://healthy-workplaces.eu/sk/healthy-workplaces-newsletter" TargetMode="External"/><Relationship Id="rId7" Type="http://schemas.openxmlformats.org/officeDocument/2006/relationships/hyperlink" Target="https://www.facebook.com/EuropeanAgencyforSafetyandHealthatWork" TargetMode="External"/><Relationship Id="rId12" Type="http://schemas.openxmlformats.org/officeDocument/2006/relationships/image" Target="../media/image23.jpeg"/><Relationship Id="rId2" Type="http://schemas.openxmlformats.org/officeDocument/2006/relationships/hyperlink" Target="http://www.healthy-workplaces.eu/sk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hyperlink" Target="https://www.linkedin.com/company/europeanagency-for-safety-and-health-at-work" TargetMode="External"/><Relationship Id="rId5" Type="http://schemas.openxmlformats.org/officeDocument/2006/relationships/hyperlink" Target="http://twitter.com/eu_osha" TargetMode="External"/><Relationship Id="rId10" Type="http://schemas.openxmlformats.org/officeDocument/2006/relationships/image" Target="../media/image22.png"/><Relationship Id="rId4" Type="http://schemas.openxmlformats.org/officeDocument/2006/relationships/hyperlink" Target="http://www.healthy-workplaces.eu/fops" TargetMode="External"/><Relationship Id="rId9" Type="http://schemas.openxmlformats.org/officeDocument/2006/relationships/hyperlink" Target="http://www.youtube.com/user/EUOSHA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ladislav.kerekes@ip.gov.sk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youtube.com/watch?v=FXdYMPqCfnw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FXdYMPqCfnw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osha.europa.eu/sites/default/files/publications/documents/esener-ii-summary-en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hyperlink" Target="https://www.eurofound.europa.eu/sites/default/files/ef_publication/field_ef_document/ef1634en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sha.europa.eu/sites/default/files/ESENER2-Overview_report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osha.europa.eu/sk/tools-and-publications/infographics/how-to-manage-dangerous-substances/how-to-manage-dangerous-substances-infographic?lan=sk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2673000"/>
            <a:ext cx="7646400" cy="696600"/>
          </a:xfrm>
        </p:spPr>
        <p:txBody>
          <a:bodyPr/>
          <a:lstStyle/>
          <a:p>
            <a:pPr algn="ctr"/>
            <a:r>
              <a:rPr lang="sk-SK" sz="3200" dirty="0" smtClean="0"/>
              <a:t>KAMPAŇ ZDRAVÉ PRACOVISKÁ 2018 – 2019</a:t>
            </a:r>
            <a:endParaRPr lang="sk-SK" sz="32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0"/>
          </p:nvPr>
        </p:nvSpPr>
        <p:spPr>
          <a:xfrm>
            <a:off x="611560" y="3816243"/>
            <a:ext cx="7646400" cy="506406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sk-SK" sz="2000" dirty="0" smtClean="0"/>
              <a:t>Zdravé pracoviská kontrolujú nebezpečné chemické látky</a:t>
            </a:r>
          </a:p>
          <a:p>
            <a:pPr algn="ctr"/>
            <a:r>
              <a:rPr lang="sk-SK" sz="2000" dirty="0" smtClean="0"/>
              <a:t>19. Jún 2019, Hotel </a:t>
            </a:r>
            <a:r>
              <a:rPr lang="sk-SK" sz="2000" dirty="0" err="1" smtClean="0"/>
              <a:t>Saffron</a:t>
            </a:r>
            <a:r>
              <a:rPr lang="sk-SK" sz="2000" dirty="0" smtClean="0"/>
              <a:t>, Bratislava</a:t>
            </a:r>
            <a:endParaRPr lang="es-ES" sz="2000" dirty="0" smtClean="0"/>
          </a:p>
        </p:txBody>
      </p:sp>
      <p:sp>
        <p:nvSpPr>
          <p:cNvPr id="4" name="Subtítulo 4"/>
          <p:cNvSpPr txBox="1"/>
          <p:nvPr/>
        </p:nvSpPr>
        <p:spPr>
          <a:xfrm>
            <a:off x="1979712" y="4083918"/>
            <a:ext cx="5616624" cy="50405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342900" rtl="0" eaLnBrk="1" latinLnBrk="0" hangingPunct="1">
              <a:spcBef>
                <a:spcPts val="45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None/>
              <a:defRPr sz="1350" b="1" i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342900" rtl="0" eaLnBrk="1" latinLnBrk="0" hangingPunct="1">
              <a:spcBef>
                <a:spcPct val="0"/>
              </a:spcBef>
              <a:spcAft>
                <a:spcPct val="0"/>
              </a:spcAft>
              <a:buClrTx/>
              <a:buFont typeface="Arial" pitchFamily="34" charset="0"/>
              <a:buNone/>
              <a:defRPr sz="135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342900" rtl="0" eaLnBrk="1" latinLnBrk="0" hangingPunct="1">
              <a:spcBef>
                <a:spcPct val="0"/>
              </a:spcBef>
              <a:spcAft>
                <a:spcPct val="0"/>
              </a:spcAft>
              <a:buClrTx/>
              <a:buFont typeface="Arial" pitchFamily="34" charset="0"/>
              <a:buNone/>
              <a:defRPr sz="1275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342900" rtl="0" eaLnBrk="1" latinLnBrk="0" hangingPunct="1">
              <a:spcBef>
                <a:spcPct val="0"/>
              </a:spcBef>
              <a:spcAft>
                <a:spcPct val="0"/>
              </a:spcAft>
              <a:buClrTx/>
              <a:buFont typeface="Arial" pitchFamily="34" charset="0"/>
              <a:buNone/>
              <a:defRPr sz="12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342900" rtl="0" eaLnBrk="1" latinLnBrk="0" hangingPunct="1">
              <a:spcBef>
                <a:spcPct val="0"/>
              </a:spcBef>
              <a:spcAft>
                <a:spcPct val="0"/>
              </a:spcAft>
              <a:buClrTx/>
              <a:buFont typeface="Arial" pitchFamily="34" charset="0"/>
              <a:buNone/>
              <a:defRPr sz="1125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342900" rtl="0" eaLnBrk="1" latinLnBrk="0" hangingPunct="1">
              <a:spcBef>
                <a:spcPct val="0"/>
              </a:spcBef>
              <a:buFont typeface="Arial" pitchFamily="34" charset="0"/>
              <a:buNone/>
              <a:defRPr sz="105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342900" rtl="0" eaLnBrk="1" latinLnBrk="0" hangingPunct="1">
              <a:spcBef>
                <a:spcPct val="0"/>
              </a:spcBef>
              <a:buFont typeface="Arial" pitchFamily="34" charset="0"/>
              <a:buNone/>
              <a:defRPr sz="975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mtClean="0"/>
              <a:t/>
            </a:r>
            <a:br>
              <a:rPr lang="es-ES" smtClean="0"/>
            </a:b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48353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2000" dirty="0" smtClean="0"/>
              <a:t>Zásada STOP</a:t>
            </a:r>
            <a:endParaRPr lang="sk-SK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9874" y="871438"/>
            <a:ext cx="7794534" cy="3572520"/>
          </a:xfrm>
        </p:spPr>
        <p:txBody>
          <a:bodyPr>
            <a:normAutofit/>
          </a:bodyPr>
          <a:lstStyle/>
          <a:p>
            <a:r>
              <a:rPr lang="sk-SK" sz="1300" dirty="0" smtClean="0"/>
              <a:t>Zamestnávatelia musia stanoviť účinné preventívne a ochranné opatrenia</a:t>
            </a:r>
          </a:p>
          <a:p>
            <a:r>
              <a:rPr lang="sk-SK" sz="1300" dirty="0" smtClean="0"/>
              <a:t>Nebezpečné látky a postupy by sa mali z pracovísk úplne odstrániť (napr. navrhnutím nových pracovných postupov) </a:t>
            </a:r>
          </a:p>
          <a:p>
            <a:r>
              <a:rPr lang="sk-SK" sz="1300" dirty="0" smtClean="0"/>
              <a:t>Ak nie je možné ich </a:t>
            </a:r>
            <a:r>
              <a:rPr lang="sk-SK" sz="1300" u="sng" dirty="0" smtClean="0"/>
              <a:t>odstrániť</a:t>
            </a:r>
            <a:r>
              <a:rPr lang="sk-SK" sz="1300" dirty="0" smtClean="0"/>
              <a:t>, je potrebné riadiť riziká na základe hierarchie preventívnych opatrení – zásada STOP</a:t>
            </a:r>
            <a:r>
              <a:rPr lang="en-US" sz="1300" dirty="0" smtClean="0"/>
              <a:t>	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300" dirty="0" smtClean="0">
                <a:solidFill>
                  <a:srgbClr val="FF0000"/>
                </a:solidFill>
              </a:rPr>
              <a:t>	</a:t>
            </a:r>
            <a:r>
              <a:rPr lang="sk-SK" sz="1300" dirty="0" smtClean="0">
                <a:solidFill>
                  <a:srgbClr val="FF0000"/>
                </a:solidFill>
              </a:rPr>
              <a:t>S</a:t>
            </a:r>
            <a:r>
              <a:rPr lang="sk-SK" sz="1300" dirty="0" smtClean="0"/>
              <a:t>kúste náhradné riešenie (bezpečné alebo menej škodlivé alternatívy)</a:t>
            </a:r>
          </a:p>
          <a:p>
            <a:pPr marL="0" indent="0">
              <a:buNone/>
            </a:pPr>
            <a:r>
              <a:rPr lang="en-US" sz="1300" dirty="0" smtClean="0">
                <a:solidFill>
                  <a:srgbClr val="FF0000"/>
                </a:solidFill>
              </a:rPr>
              <a:t>	</a:t>
            </a:r>
            <a:r>
              <a:rPr lang="sk-SK" sz="1300" dirty="0" smtClean="0">
                <a:solidFill>
                  <a:srgbClr val="FF0000"/>
                </a:solidFill>
              </a:rPr>
              <a:t>T</a:t>
            </a:r>
            <a:r>
              <a:rPr lang="sk-SK" sz="1300" dirty="0" smtClean="0"/>
              <a:t>echnologické opatrenia (napr. uzavretý systém, lokálne odvetrávanie výfukových plynov)</a:t>
            </a:r>
          </a:p>
          <a:p>
            <a:pPr marL="0" indent="0">
              <a:buNone/>
            </a:pPr>
            <a:r>
              <a:rPr lang="en-US" sz="1300" dirty="0" smtClean="0">
                <a:solidFill>
                  <a:srgbClr val="FF0000"/>
                </a:solidFill>
              </a:rPr>
              <a:t>	</a:t>
            </a:r>
            <a:r>
              <a:rPr lang="sk-SK" sz="1300" dirty="0" smtClean="0">
                <a:solidFill>
                  <a:srgbClr val="FF0000"/>
                </a:solidFill>
              </a:rPr>
              <a:t>O</a:t>
            </a:r>
            <a:r>
              <a:rPr lang="sk-SK" sz="1300" dirty="0" smtClean="0"/>
              <a:t>rganizačné opatrenia (napr. obmedzenie počtu pracovníkov, ktorí sú látkam vystavení, </a:t>
            </a:r>
            <a:r>
              <a:rPr lang="es-ES" sz="1300" dirty="0" smtClean="0"/>
              <a:t>	</a:t>
            </a:r>
            <a:r>
              <a:rPr lang="sk-SK" sz="1300" dirty="0" smtClean="0"/>
              <a:t>alebo skrátenie času vystavenia)</a:t>
            </a:r>
          </a:p>
          <a:p>
            <a:pPr marL="0" indent="0">
              <a:buNone/>
            </a:pPr>
            <a:r>
              <a:rPr lang="en-US" sz="1300" dirty="0" smtClean="0">
                <a:solidFill>
                  <a:srgbClr val="FF0000"/>
                </a:solidFill>
              </a:rPr>
              <a:t>	</a:t>
            </a:r>
            <a:r>
              <a:rPr lang="sk-SK" sz="1300" dirty="0" smtClean="0">
                <a:solidFill>
                  <a:srgbClr val="FF0000"/>
                </a:solidFill>
              </a:rPr>
              <a:t>P</a:t>
            </a:r>
            <a:r>
              <a:rPr lang="sk-SK" sz="1300" dirty="0" smtClean="0"/>
              <a:t>rostriedky osobnej ochrany (používanie osobných </a:t>
            </a:r>
            <a:r>
              <a:rPr lang="fr-FR" sz="1300" dirty="0" smtClean="0"/>
              <a:t/>
            </a:r>
            <a:br>
              <a:rPr lang="fr-FR" sz="1300" dirty="0" smtClean="0"/>
            </a:br>
            <a:r>
              <a:rPr lang="fr-FR" sz="1300" dirty="0" smtClean="0"/>
              <a:t>	</a:t>
            </a:r>
            <a:r>
              <a:rPr lang="sk-SK" sz="1300" dirty="0" smtClean="0"/>
              <a:t>ochranných prostriedkov)</a:t>
            </a:r>
          </a:p>
          <a:p>
            <a:endParaRPr lang="sk-SK" sz="1600" dirty="0" smtClean="0"/>
          </a:p>
          <a:p>
            <a:endParaRPr lang="sk-SK" sz="1600" dirty="0" smtClean="0"/>
          </a:p>
          <a:p>
            <a:endParaRPr lang="sk-SK" sz="1600" dirty="0" smtClean="0"/>
          </a:p>
          <a:p>
            <a:pPr marL="0" indent="0">
              <a:buNone/>
            </a:pPr>
            <a:endParaRPr lang="sk-SK" sz="1600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7030579" y="2657698"/>
            <a:ext cx="1958590" cy="1731222"/>
            <a:chOff x="6881125" y="3290315"/>
            <a:chExt cx="1958590" cy="1731222"/>
          </a:xfrm>
        </p:grpSpPr>
        <p:sp>
          <p:nvSpPr>
            <p:cNvPr id="7" name="Rounded Rectangle 6"/>
            <p:cNvSpPr/>
            <p:nvPr/>
          </p:nvSpPr>
          <p:spPr>
            <a:xfrm>
              <a:off x="6881125" y="3868536"/>
              <a:ext cx="1755064" cy="1042069"/>
            </a:xfrm>
            <a:prstGeom prst="roundRect">
              <a:avLst/>
            </a:prstGeom>
            <a:solidFill>
              <a:srgbClr val="89C140"/>
            </a:solidFill>
            <a:ln>
              <a:solidFill>
                <a:srgbClr val="89C1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1130" y="3290315"/>
              <a:ext cx="1838585" cy="17312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660519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6948264" y="2787773"/>
            <a:ext cx="1440160" cy="1452429"/>
          </a:xfrm>
          <a:prstGeom prst="ellipse">
            <a:avLst/>
          </a:prstGeom>
          <a:solidFill>
            <a:srgbClr val="89C140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2000" dirty="0" smtClean="0"/>
              <a:t>Právne predpisy</a:t>
            </a:r>
            <a:endParaRPr lang="sk-SK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2026" y="871438"/>
            <a:ext cx="7992888" cy="3645000"/>
          </a:xfrm>
        </p:spPr>
        <p:txBody>
          <a:bodyPr>
            <a:normAutofit lnSpcReduction="10000"/>
          </a:bodyPr>
          <a:lstStyle/>
          <a:p>
            <a:r>
              <a:rPr lang="sk-SK" sz="1600" dirty="0"/>
              <a:t>Zamestnávateľ je právne zodpovedný za zaistenie bezpečnosti a ochrany zdravia na pracovisku</a:t>
            </a:r>
          </a:p>
          <a:p>
            <a:pPr marL="0" indent="0">
              <a:buNone/>
            </a:pPr>
            <a:r>
              <a:rPr dirty="0"/>
              <a:t/>
            </a:r>
            <a:br>
              <a:rPr dirty="0"/>
            </a:br>
            <a:r>
              <a:rPr lang="sk-SK" sz="1600" dirty="0" smtClean="0"/>
              <a:t>Nariadenie o bezpečnosti a ochrane zdravia pri práci vrátane</a:t>
            </a:r>
          </a:p>
          <a:p>
            <a:r>
              <a:rPr lang="sk-SK" sz="1600" dirty="0" smtClean="0">
                <a:hlinkClick r:id="rId2"/>
              </a:rPr>
              <a:t>smernice 89/391/EHS (rámcová smernica o BOZP)   </a:t>
            </a:r>
            <a:endParaRPr lang="sk-SK" sz="1600" dirty="0"/>
          </a:p>
          <a:p>
            <a:r>
              <a:rPr lang="sk-SK" sz="1600" dirty="0" smtClean="0">
                <a:hlinkClick r:id="rId3"/>
              </a:rPr>
              <a:t>smernice 98/24/ES (smernica o chemických faktoroch)</a:t>
            </a:r>
            <a:endParaRPr lang="sk-SK" sz="1600" dirty="0"/>
          </a:p>
          <a:p>
            <a:r>
              <a:rPr lang="sk-SK" sz="1600" dirty="0" smtClean="0">
                <a:hlinkClick r:id="rId4"/>
              </a:rPr>
              <a:t>smernice 2004/37/ES (smernica o karcinogénoch a mutagénoch)</a:t>
            </a:r>
            <a:endParaRPr lang="sk-SK" sz="1600" dirty="0" smtClean="0"/>
          </a:p>
          <a:p>
            <a:pPr marL="0" indent="0">
              <a:buNone/>
            </a:pPr>
            <a:r>
              <a:rPr dirty="0"/>
              <a:t/>
            </a:r>
            <a:br>
              <a:rPr dirty="0"/>
            </a:br>
            <a:r>
              <a:rPr lang="sk-SK" sz="1400" dirty="0"/>
              <a:t>Úplný prehľad príslušných právnych predpisov o BOZP: </a:t>
            </a:r>
            <a:r>
              <a:rPr dirty="0"/>
              <a:t/>
            </a:r>
            <a:br>
              <a:rPr dirty="0"/>
            </a:br>
            <a:r>
              <a:rPr lang="sk-SK" sz="1400" dirty="0" smtClean="0">
                <a:hlinkClick r:id="rId5"/>
              </a:rPr>
              <a:t>https://osha.europa.eu/</a:t>
            </a:r>
            <a:r>
              <a:rPr lang="es-ES" sz="1400" dirty="0" smtClean="0">
                <a:hlinkClick r:id="rId5"/>
              </a:rPr>
              <a:t>sk</a:t>
            </a:r>
            <a:r>
              <a:rPr lang="sk-SK" sz="1400" dirty="0" smtClean="0">
                <a:hlinkClick r:id="rId5"/>
              </a:rPr>
              <a:t>/</a:t>
            </a:r>
            <a:r>
              <a:rPr lang="sk-SK" sz="1400" dirty="0" err="1" smtClean="0">
                <a:hlinkClick r:id="rId5"/>
              </a:rPr>
              <a:t>safety-and-health-legislation</a:t>
            </a:r>
            <a:r>
              <a:rPr lang="sk-SK" sz="1400" dirty="0" smtClean="0">
                <a:hlinkClick r:id="rId5"/>
              </a:rPr>
              <a:t> </a:t>
            </a:r>
            <a:r>
              <a:rPr dirty="0">
                <a:hlinkClick r:id="rId5"/>
              </a:rPr>
              <a:t/>
            </a:r>
            <a:br>
              <a:rPr dirty="0">
                <a:hlinkClick r:id="rId5"/>
              </a:rPr>
            </a:br>
            <a:endParaRPr lang="sk-SK" sz="1400" dirty="0"/>
          </a:p>
          <a:p>
            <a:pPr marL="0" indent="0">
              <a:buNone/>
            </a:pPr>
            <a:r>
              <a:rPr lang="sk-SK" sz="1400" dirty="0"/>
              <a:t>Niekoľko užitočných informácií z právnych predpisov o chemikáliách:</a:t>
            </a:r>
          </a:p>
          <a:p>
            <a:r>
              <a:rPr lang="sk-SK" sz="1400" dirty="0" smtClean="0">
                <a:hlinkClick r:id="rId6"/>
              </a:rPr>
              <a:t>nariadenie (ES) č. 1907/2006 (nariadenie REACH)</a:t>
            </a:r>
            <a:endParaRPr lang="sk-SK" sz="1400" dirty="0"/>
          </a:p>
          <a:p>
            <a:r>
              <a:rPr lang="sk-SK" sz="1400" dirty="0" smtClean="0">
                <a:hlinkClick r:id="rId7"/>
              </a:rPr>
              <a:t>nariadenie (ES) č. 1272/2008 (nariadenie CLP)</a:t>
            </a:r>
            <a:endParaRPr lang="sk-SK" sz="1400" dirty="0"/>
          </a:p>
          <a:p>
            <a:endParaRPr lang="sk-SK" sz="1600" dirty="0" smtClean="0"/>
          </a:p>
          <a:p>
            <a:pPr marL="0" indent="0">
              <a:buNone/>
            </a:pPr>
            <a:endParaRPr lang="sk-SK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58"/>
          <a:stretch>
            <a:fillRect/>
          </a:stretch>
        </p:blipFill>
        <p:spPr>
          <a:xfrm>
            <a:off x="7164288" y="2401345"/>
            <a:ext cx="1567924" cy="183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1339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27534"/>
            <a:ext cx="9144000" cy="3744416"/>
          </a:xfrm>
          <a:prstGeom prst="rect">
            <a:avLst/>
          </a:prstGeom>
          <a:solidFill>
            <a:srgbClr val="89C140"/>
          </a:solidFill>
          <a:ln>
            <a:solidFill>
              <a:srgbClr val="89C1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107504" y="821811"/>
            <a:ext cx="7776864" cy="244827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2000" dirty="0" smtClean="0"/>
              <a:t>Možnosť zapojiť sa</a:t>
            </a:r>
            <a:endParaRPr lang="sk-SK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0" y="915566"/>
            <a:ext cx="7560000" cy="3645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1600" dirty="0" smtClean="0"/>
              <a:t>Zapojiť sa môžu organizácie všetkých veľkostí a z rôznych odvetví, ako aj jednotlivci, a to:</a:t>
            </a:r>
          </a:p>
          <a:p>
            <a:pPr lvl="1">
              <a:spcBef>
                <a:spcPts val="600"/>
              </a:spcBef>
            </a:pPr>
            <a:r>
              <a:rPr lang="sk-SK" sz="1500" dirty="0" smtClean="0"/>
              <a:t>šírením a publikovaním materiálov kampane</a:t>
            </a:r>
          </a:p>
          <a:p>
            <a:pPr lvl="1"/>
            <a:r>
              <a:rPr lang="sk-SK" sz="1500" dirty="0"/>
              <a:t>účasťou na podujatiach a aktivitách alebo ich </a:t>
            </a:r>
            <a:r>
              <a:rPr lang="fr-FR" sz="1500" dirty="0" smtClean="0"/>
              <a:t/>
            </a:r>
            <a:br>
              <a:rPr lang="fr-FR" sz="1500" dirty="0" smtClean="0"/>
            </a:br>
            <a:r>
              <a:rPr lang="sk-SK" sz="1500" dirty="0" smtClean="0"/>
              <a:t>organizovaním</a:t>
            </a:r>
            <a:endParaRPr lang="sk-SK" sz="1500" dirty="0"/>
          </a:p>
          <a:p>
            <a:pPr lvl="1"/>
            <a:r>
              <a:rPr lang="sk-SK" sz="1500" dirty="0" smtClean="0"/>
              <a:t>používaním a propagovaním nástrojov na riadenie </a:t>
            </a:r>
          </a:p>
          <a:p>
            <a:pPr marL="189000" lvl="1" indent="0">
              <a:buNone/>
            </a:pPr>
            <a:r>
              <a:rPr lang="fr-FR" sz="1500" dirty="0" smtClean="0"/>
              <a:t>	</a:t>
            </a:r>
            <a:r>
              <a:rPr lang="sk-SK" sz="1500" dirty="0" smtClean="0"/>
              <a:t>nebezpečných látok</a:t>
            </a:r>
          </a:p>
          <a:p>
            <a:pPr lvl="1"/>
            <a:r>
              <a:rPr lang="sk-SK" sz="1500" dirty="0"/>
              <a:t>tým, že sa stanú partnerom kampane</a:t>
            </a:r>
          </a:p>
          <a:p>
            <a:pPr lvl="1"/>
            <a:r>
              <a:rPr lang="sk-SK" sz="1500" dirty="0" smtClean="0"/>
              <a:t>sledovaním informácií prostredníctvom sociálnych médií</a:t>
            </a:r>
          </a:p>
          <a:p>
            <a:pPr lvl="1"/>
            <a:endParaRPr lang="sk-SK" sz="1600" dirty="0" smtClean="0"/>
          </a:p>
          <a:p>
            <a:pPr lvl="1"/>
            <a:endParaRPr lang="sk-SK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683" y="1707654"/>
            <a:ext cx="2392685" cy="4236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5049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2000" dirty="0" smtClean="0"/>
              <a:t>Zdroje kampane</a:t>
            </a:r>
            <a:endParaRPr lang="sk-SK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1" y="871438"/>
            <a:ext cx="3761960" cy="3645000"/>
          </a:xfrm>
        </p:spPr>
        <p:txBody>
          <a:bodyPr>
            <a:normAutofit/>
          </a:bodyPr>
          <a:lstStyle/>
          <a:p>
            <a:r>
              <a:rPr lang="sk-SK" sz="1600" dirty="0" smtClean="0"/>
              <a:t>Sprievodca kampaňou</a:t>
            </a:r>
          </a:p>
          <a:p>
            <a:r>
              <a:rPr lang="sk-SK" sz="1600" dirty="0" smtClean="0"/>
              <a:t>Praktický elektronický nástroj</a:t>
            </a:r>
          </a:p>
          <a:p>
            <a:pPr marL="189000" lvl="1" indent="-189000">
              <a:spcBef>
                <a:spcPts val="45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sk-SK" sz="1600" b="1" dirty="0">
                <a:solidFill>
                  <a:schemeClr val="tx2"/>
                </a:solidFill>
              </a:rPr>
              <a:t>Správy</a:t>
            </a:r>
          </a:p>
          <a:p>
            <a:pPr marL="189000" lvl="1" indent="-189000">
              <a:spcBef>
                <a:spcPts val="45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sk-SK" sz="1600" b="1" dirty="0">
                <a:solidFill>
                  <a:schemeClr val="tx2"/>
                </a:solidFill>
              </a:rPr>
              <a:t>Série informačných dokumentov venovaných prioritným témam </a:t>
            </a:r>
            <a:endParaRPr lang="sk-SK" sz="1600" b="1" dirty="0" smtClean="0">
              <a:solidFill>
                <a:schemeClr val="tx2"/>
              </a:solidFill>
            </a:endParaRPr>
          </a:p>
          <a:p>
            <a:pPr marL="189000" lvl="1" indent="-189000">
              <a:spcBef>
                <a:spcPts val="45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sk-SK" sz="1600" b="1" dirty="0">
                <a:solidFill>
                  <a:schemeClr val="tx2"/>
                </a:solidFill>
              </a:rPr>
              <a:t>Databáza zdrojov a nástrojov</a:t>
            </a:r>
          </a:p>
          <a:p>
            <a:pPr marL="189000" lvl="1" indent="-189000">
              <a:spcBef>
                <a:spcPts val="45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sk-SK" sz="1600" b="1" dirty="0" smtClean="0">
                <a:solidFill>
                  <a:schemeClr val="tx2"/>
                </a:solidFill>
              </a:rPr>
              <a:t>Databáza prípadových štúdií a audio-vizuálnych materiálov</a:t>
            </a:r>
            <a:endParaRPr lang="sk-SK" sz="1600" b="1" dirty="0">
              <a:solidFill>
                <a:schemeClr val="tx2"/>
              </a:solidFill>
            </a:endParaRPr>
          </a:p>
          <a:p>
            <a:pPr marL="189000" lvl="1" indent="-189000">
              <a:spcBef>
                <a:spcPts val="45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sk-SK" sz="1600" b="1" dirty="0">
                <a:solidFill>
                  <a:schemeClr val="tx2"/>
                </a:solidFill>
              </a:rPr>
              <a:t>OSHwiki: aktualizovaná časť a nové články</a:t>
            </a:r>
          </a:p>
          <a:p>
            <a:pPr lvl="1"/>
            <a:endParaRPr lang="sk-SK" sz="1800" dirty="0" smtClean="0"/>
          </a:p>
          <a:p>
            <a:pPr lvl="1"/>
            <a:endParaRPr lang="sk-SK" sz="1800" dirty="0" smtClean="0"/>
          </a:p>
          <a:p>
            <a:endParaRPr lang="sk-SK" dirty="0" smtClean="0"/>
          </a:p>
          <a:p>
            <a:pPr lvl="1"/>
            <a:endParaRPr lang="sk-SK" dirty="0" smtClean="0"/>
          </a:p>
          <a:p>
            <a:endParaRPr lang="sk-SK" dirty="0"/>
          </a:p>
        </p:txBody>
      </p:sp>
      <p:sp>
        <p:nvSpPr>
          <p:cNvPr id="4" name="TextBox 3"/>
          <p:cNvSpPr txBox="1"/>
          <p:nvPr/>
        </p:nvSpPr>
        <p:spPr>
          <a:xfrm>
            <a:off x="4154062" y="853172"/>
            <a:ext cx="3528392" cy="3439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9000" lvl="1" indent="-189000" defTabSz="342900">
              <a:spcBef>
                <a:spcPts val="45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sk-SK" sz="1600" b="1" dirty="0" smtClean="0">
                <a:solidFill>
                  <a:schemeClr val="tx2"/>
                </a:solidFill>
              </a:rPr>
              <a:t>Propagačné materiály</a:t>
            </a:r>
          </a:p>
          <a:p>
            <a:pPr marL="576000" lvl="2" indent="-285750" defTabSz="342900">
              <a:lnSpc>
                <a:spcPts val="1700"/>
              </a:lnSpc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sk-SK" sz="1600" dirty="0"/>
              <a:t>Informačný leták ku kampani</a:t>
            </a:r>
          </a:p>
          <a:p>
            <a:pPr marL="576000" lvl="2" indent="-285750" defTabSz="342900">
              <a:lnSpc>
                <a:spcPts val="1700"/>
              </a:lnSpc>
              <a:spcBef>
                <a:spcPts val="45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sk-SK" sz="1600" dirty="0"/>
              <a:t>Leták o oceneniach za dobrú prax</a:t>
            </a:r>
          </a:p>
          <a:p>
            <a:pPr marL="576000" lvl="2" indent="-285750" defTabSz="342900">
              <a:lnSpc>
                <a:spcPts val="1700"/>
              </a:lnSpc>
              <a:spcBef>
                <a:spcPts val="45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sk-SK" sz="1600" dirty="0" smtClean="0"/>
              <a:t>Plagát</a:t>
            </a:r>
          </a:p>
          <a:p>
            <a:pPr marL="576000" lvl="2" indent="-285750" defTabSz="342900">
              <a:lnSpc>
                <a:spcPts val="1700"/>
              </a:lnSpc>
              <a:spcBef>
                <a:spcPts val="45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sk-SK" sz="1600" dirty="0" smtClean="0"/>
              <a:t>Videá</a:t>
            </a:r>
            <a:endParaRPr lang="sk-SK" sz="1600" dirty="0"/>
          </a:p>
          <a:p>
            <a:pPr marL="576000" lvl="2" indent="-285750" defTabSz="342900">
              <a:lnSpc>
                <a:spcPts val="1700"/>
              </a:lnSpc>
              <a:spcBef>
                <a:spcPts val="45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sk-SK" sz="1600" dirty="0" smtClean="0"/>
              <a:t>Online pútač</a:t>
            </a:r>
          </a:p>
          <a:p>
            <a:pPr marL="576000" lvl="2" indent="-285750" defTabSz="342900">
              <a:lnSpc>
                <a:spcPts val="1700"/>
              </a:lnSpc>
              <a:spcBef>
                <a:spcPts val="45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sk-SK" sz="1600" dirty="0"/>
              <a:t>E-mailový podpis</a:t>
            </a:r>
          </a:p>
          <a:p>
            <a:pPr marL="189000" lvl="1" indent="-189000" defTabSz="342900">
              <a:spcBef>
                <a:spcPts val="45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sk-SK" sz="1600" b="1" dirty="0" smtClean="0">
                <a:solidFill>
                  <a:schemeClr val="tx2"/>
                </a:solidFill>
              </a:rPr>
              <a:t>Odkazy na užitočné webové stránky</a:t>
            </a:r>
          </a:p>
          <a:p>
            <a:pPr marL="189000" lvl="1" indent="-189000" defTabSz="342900">
              <a:spcBef>
                <a:spcPts val="45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sk-SK" sz="1600" b="1" dirty="0" smtClean="0">
                <a:solidFill>
                  <a:schemeClr val="tx2"/>
                </a:solidFill>
                <a:hlinkClick r:id="rId2"/>
              </a:rPr>
              <a:t>Filmy o </a:t>
            </a:r>
            <a:r>
              <a:rPr lang="sk-SK" sz="1600" b="1" dirty="0" err="1" smtClean="0">
                <a:solidFill>
                  <a:schemeClr val="tx2"/>
                </a:solidFill>
                <a:hlinkClick r:id="rId2"/>
              </a:rPr>
              <a:t>Napovi</a:t>
            </a:r>
            <a:endParaRPr lang="sk-SK" sz="1600" b="1" dirty="0" smtClean="0">
              <a:solidFill>
                <a:schemeClr val="tx2"/>
              </a:solidFill>
            </a:endParaRPr>
          </a:p>
          <a:p>
            <a:pPr marL="189000" lvl="1" indent="-189000" defTabSz="342900">
              <a:spcBef>
                <a:spcPts val="450"/>
              </a:spcBef>
              <a:buClr>
                <a:schemeClr val="tx2"/>
              </a:buClr>
              <a:buFont typeface="Wingdings" pitchFamily="2" charset="2"/>
              <a:buChar char="§"/>
            </a:pPr>
            <a:endParaRPr lang="sk-SK" sz="1600" b="1" dirty="0" smtClean="0">
              <a:solidFill>
                <a:schemeClr val="tx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175" y="2283718"/>
            <a:ext cx="2378825" cy="153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844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2000" dirty="0" smtClean="0"/>
              <a:t>Ďalšie informácie</a:t>
            </a:r>
            <a:endParaRPr lang="sk-SK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0" y="837000"/>
            <a:ext cx="8442480" cy="3750974"/>
          </a:xfrm>
        </p:spPr>
        <p:txBody>
          <a:bodyPr>
            <a:normAutofit/>
          </a:bodyPr>
          <a:lstStyle/>
          <a:p>
            <a:r>
              <a:rPr lang="sk-SK" sz="1600" dirty="0" smtClean="0"/>
              <a:t>Viac informácií sa nachádza na webovej stránke kampane:</a:t>
            </a:r>
          </a:p>
          <a:p>
            <a:pPr marL="189000" lvl="1" indent="0">
              <a:buNone/>
            </a:pPr>
            <a:r>
              <a:rPr lang="sk-SK" sz="1600" b="1" dirty="0" smtClean="0">
                <a:solidFill>
                  <a:schemeClr val="tx2"/>
                </a:solidFill>
                <a:hlinkClick r:id="rId2"/>
              </a:rPr>
              <a:t>www.healthy-workplaces.eu</a:t>
            </a:r>
            <a:r>
              <a:rPr lang="es-ES" sz="1600" b="1" dirty="0" smtClean="0">
                <a:solidFill>
                  <a:schemeClr val="tx2"/>
                </a:solidFill>
                <a:hlinkClick r:id="rId2"/>
              </a:rPr>
              <a:t>/</a:t>
            </a:r>
            <a:r>
              <a:rPr lang="es-ES" sz="1600" b="1" dirty="0" err="1" smtClean="0">
                <a:solidFill>
                  <a:schemeClr val="tx2"/>
                </a:solidFill>
                <a:hlinkClick r:id="rId2"/>
              </a:rPr>
              <a:t>sk</a:t>
            </a:r>
            <a:r>
              <a:rPr lang="es-ES" sz="1600" b="1" dirty="0" smtClean="0">
                <a:solidFill>
                  <a:schemeClr val="tx2"/>
                </a:solidFill>
              </a:rPr>
              <a:t> </a:t>
            </a:r>
            <a:endParaRPr lang="sk-SK" sz="1600" b="1" dirty="0">
              <a:solidFill>
                <a:schemeClr val="tx2"/>
              </a:solidFill>
            </a:endParaRPr>
          </a:p>
          <a:p>
            <a:pPr marL="189000" lvl="1" indent="0">
              <a:buNone/>
            </a:pPr>
            <a:endParaRPr lang="sk-SK" sz="1600" dirty="0" smtClean="0"/>
          </a:p>
          <a:p>
            <a:r>
              <a:rPr lang="sk-SK" sz="1600" dirty="0" smtClean="0"/>
              <a:t>Prihláste sa na odber nášho informačného bulletinu kampane:</a:t>
            </a:r>
          </a:p>
          <a:p>
            <a:pPr marL="189000" lvl="1" indent="0">
              <a:buNone/>
            </a:pPr>
            <a:r>
              <a:rPr lang="sk-SK" sz="1600" b="1" u="sng" dirty="0">
                <a:hlinkClick r:id="rId3"/>
              </a:rPr>
              <a:t>https://</a:t>
            </a:r>
            <a:r>
              <a:rPr lang="sk-SK" sz="1600" b="1" u="sng" dirty="0" smtClean="0">
                <a:hlinkClick r:id="rId3"/>
              </a:rPr>
              <a:t>healthy-workplaces.eu/</a:t>
            </a:r>
            <a:r>
              <a:rPr lang="es-ES" sz="1600" b="1" u="sng" dirty="0" err="1" smtClean="0">
                <a:hlinkClick r:id="rId3"/>
              </a:rPr>
              <a:t>sk</a:t>
            </a:r>
            <a:r>
              <a:rPr lang="sk-SK" sz="1600" b="1" u="sng" dirty="0" smtClean="0">
                <a:hlinkClick r:id="rId3"/>
              </a:rPr>
              <a:t>/healthy-workplaces-newsletter</a:t>
            </a:r>
            <a:endParaRPr lang="sk-SK" sz="1600" b="1" dirty="0" smtClean="0"/>
          </a:p>
          <a:p>
            <a:pPr marL="189000" lvl="1" indent="0">
              <a:buNone/>
            </a:pPr>
            <a:endParaRPr lang="sk-SK" sz="1600" b="1" dirty="0" smtClean="0"/>
          </a:p>
          <a:p>
            <a:r>
              <a:rPr lang="sk-SK" sz="1600" dirty="0" smtClean="0"/>
              <a:t>Sledujte informácie o činnostiach a podujatiach prostredníctvom sociálnych médií:</a:t>
            </a:r>
          </a:p>
          <a:p>
            <a:pPr marL="0" indent="0">
              <a:buNone/>
            </a:pPr>
            <a:endParaRPr lang="sk-SK" sz="1600" dirty="0" smtClean="0"/>
          </a:p>
          <a:p>
            <a:endParaRPr lang="sk-SK" sz="1600" dirty="0" smtClean="0"/>
          </a:p>
          <a:p>
            <a:r>
              <a:rPr lang="sk-SK" sz="1600" dirty="0" smtClean="0"/>
              <a:t>Získajte informácie o podujatiach vo vašej krajine od vášho kontaktného miesta:</a:t>
            </a:r>
          </a:p>
          <a:p>
            <a:pPr marL="189000" lvl="1" indent="0">
              <a:buNone/>
            </a:pPr>
            <a:r>
              <a:rPr lang="sk-SK" sz="1600" b="1" u="sng" dirty="0" smtClean="0">
                <a:hlinkClick r:id="rId4"/>
              </a:rPr>
              <a:t>www.healthy-workplaces.eu/fops</a:t>
            </a:r>
            <a:endParaRPr lang="sk-SK" sz="1600" b="1" u="sng" dirty="0" smtClean="0"/>
          </a:p>
          <a:p>
            <a:pPr marL="189000" lvl="1" indent="0">
              <a:buNone/>
            </a:pPr>
            <a:endParaRPr lang="sk-SK" b="1" dirty="0" smtClean="0"/>
          </a:p>
          <a:p>
            <a:pPr marL="189000" lvl="1" indent="0">
              <a:buNone/>
            </a:pPr>
            <a:endParaRPr lang="sk-SK" b="1" dirty="0">
              <a:solidFill>
                <a:schemeClr val="tx2"/>
              </a:solidFill>
            </a:endParaRPr>
          </a:p>
          <a:p>
            <a:pPr marL="189000" lvl="1" indent="0">
              <a:buNone/>
            </a:pPr>
            <a:endParaRPr lang="sk-SK" dirty="0" smtClean="0"/>
          </a:p>
          <a:p>
            <a:pPr marL="189000" lvl="1" indent="0">
              <a:buNone/>
            </a:pPr>
            <a:endParaRPr lang="sk-SK" dirty="0"/>
          </a:p>
        </p:txBody>
      </p:sp>
      <p:pic>
        <p:nvPicPr>
          <p:cNvPr id="4" name="Picture 14" descr="https://g.twimg.com/Twitter_logo_blue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99592" y="2859782"/>
            <a:ext cx="531430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6" descr="https://fbcdn-sphotos-b-a.akamaihd.net/hphotos-ak-xap1/t31.0-8/1271084_10152203108461729_809245696_o.png?dl=1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835696" y="2859782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https://lh4.googleusercontent.com/9Difi9bypu9-FoUsfFWpX6odYLLjXQk_q0aPxZBSFynecMOSLoKRKWRWIfZdXRGOdXMZCahrLBG6vWrwIeT-A26iDjTucgFVCP0Fuzr79BHW5kLJ3sw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699792" y="2859782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8" descr="http://cincoaescomunicacion.com/wp-content/uploads/2013/11/linkedin-3.jp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563888" y="2859782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32746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ĎAKUJEM ZA POZORNOSŤ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pPr algn="ctr"/>
            <a:r>
              <a:rPr lang="sk-SK" dirty="0" smtClean="0"/>
              <a:t>Ladislav Kerekeš - Národné kontaktné miesto EU-OSHA, Národný inšpektorát práce</a:t>
            </a:r>
          </a:p>
          <a:p>
            <a:pPr algn="ctr"/>
            <a:r>
              <a:rPr lang="sk-SK" dirty="0" smtClean="0"/>
              <a:t>e-mail: </a:t>
            </a:r>
            <a:r>
              <a:rPr lang="sk-SK" dirty="0" err="1" smtClean="0">
                <a:hlinkClick r:id="rId2"/>
              </a:rPr>
              <a:t>ladislav.kerekes@ip.gov.sk</a:t>
            </a:r>
            <a:r>
              <a:rPr lang="sk-SK" dirty="0" smtClean="0"/>
              <a:t>, tel.:+421 55 7979 940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668616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Úvod do kampane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0" y="837000"/>
            <a:ext cx="6570272" cy="364500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sk-SK" sz="1600" dirty="0" smtClean="0"/>
              <a:t>Kampaň koordinuje Európska agentúra pre bezpečnosť a ochranu zdravia pri práci (EU-OSHA)</a:t>
            </a:r>
          </a:p>
          <a:p>
            <a:r>
              <a:rPr lang="sk-SK" sz="1600" dirty="0" smtClean="0"/>
              <a:t>Prebieha vo viac než 30 krajinách</a:t>
            </a:r>
          </a:p>
          <a:p>
            <a:r>
              <a:rPr lang="sk-SK" sz="1600" dirty="0" smtClean="0"/>
              <a:t>Podporuje ju sieť partnerov:</a:t>
            </a:r>
            <a:endParaRPr dirty="0"/>
          </a:p>
          <a:p>
            <a:pPr lvl="1">
              <a:spcBef>
                <a:spcPts val="600"/>
              </a:spcBef>
            </a:pPr>
            <a:r>
              <a:rPr lang="sk-SK" sz="1600" dirty="0" smtClean="0"/>
              <a:t>národné kontaktné miesta</a:t>
            </a:r>
          </a:p>
          <a:p>
            <a:pPr lvl="1"/>
            <a:r>
              <a:rPr lang="sk-SK" sz="1600" dirty="0" smtClean="0"/>
              <a:t>oficiálni partneri kampane</a:t>
            </a:r>
          </a:p>
          <a:p>
            <a:pPr lvl="1"/>
            <a:r>
              <a:rPr lang="sk-SK" sz="1600" dirty="0" smtClean="0"/>
              <a:t>európski sociálni partneri</a:t>
            </a:r>
          </a:p>
          <a:p>
            <a:pPr lvl="1"/>
            <a:r>
              <a:rPr lang="sk-SK" sz="1600" dirty="0" smtClean="0"/>
              <a:t>mediálni partneri</a:t>
            </a:r>
          </a:p>
          <a:p>
            <a:pPr lvl="1"/>
            <a:r>
              <a:rPr lang="sk-SK" sz="1600" dirty="0" smtClean="0"/>
              <a:t>sieť Enterprise Europe Network</a:t>
            </a:r>
          </a:p>
          <a:p>
            <a:pPr lvl="1"/>
            <a:r>
              <a:rPr lang="sk-SK" sz="1600" dirty="0" smtClean="0"/>
              <a:t>inštitúcie EÚ</a:t>
            </a:r>
          </a:p>
          <a:p>
            <a:pPr lvl="1"/>
            <a:r>
              <a:rPr lang="sk-SK" sz="1600" dirty="0" smtClean="0"/>
              <a:t>iné agentúry EÚ</a:t>
            </a:r>
          </a:p>
          <a:p>
            <a:pPr lvl="1"/>
            <a:endParaRPr lang="sk-SK" sz="1600" dirty="0" smtClean="0"/>
          </a:p>
          <a:p>
            <a:pPr marL="189000" lvl="1" indent="-189000">
              <a:spcBef>
                <a:spcPts val="45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sk-SK" sz="1600" b="1" dirty="0">
                <a:solidFill>
                  <a:schemeClr val="accent1"/>
                </a:solidFill>
                <a:hlinkClick r:id="rId2"/>
              </a:rPr>
              <a:t>Kampaň EU-OSHA -video</a:t>
            </a:r>
            <a:endParaRPr lang="sk-SK" sz="1600" b="1" dirty="0">
              <a:solidFill>
                <a:schemeClr val="accent1"/>
              </a:solidFill>
            </a:endParaRPr>
          </a:p>
          <a:p>
            <a:pPr marL="189000" lvl="1" indent="-189000">
              <a:spcBef>
                <a:spcPts val="450"/>
              </a:spcBef>
              <a:buClr>
                <a:schemeClr val="tx2"/>
              </a:buClr>
              <a:buFont typeface="Wingdings" pitchFamily="2" charset="2"/>
              <a:buChar char="§"/>
            </a:pPr>
            <a:endParaRPr lang="sk-SK" sz="1600" b="1" dirty="0">
              <a:solidFill>
                <a:schemeClr val="tx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15"/>
          <a:stretch/>
        </p:blipFill>
        <p:spPr>
          <a:xfrm>
            <a:off x="5831632" y="699542"/>
            <a:ext cx="3312368" cy="358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177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2000" dirty="0" smtClean="0"/>
              <a:t>O čo ide?</a:t>
            </a:r>
            <a:endParaRPr lang="sk-SK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k-SK" sz="1600" dirty="0" smtClean="0"/>
              <a:t>Mnohí pracovníci sú na európskych pracoviskách vystavení nebezpečným látkam</a:t>
            </a:r>
          </a:p>
          <a:p>
            <a:r>
              <a:rPr lang="sk-SK" sz="1600" dirty="0" smtClean="0"/>
              <a:t>Informovanosť o tomto probléme je často nízka</a:t>
            </a:r>
          </a:p>
          <a:p>
            <a:r>
              <a:rPr lang="sk-SK" sz="1600" dirty="0" smtClean="0"/>
              <a:t>Nebezpečné látky môžu spôsobovať:</a:t>
            </a:r>
          </a:p>
          <a:p>
            <a:pPr lvl="1">
              <a:spcBef>
                <a:spcPts val="600"/>
              </a:spcBef>
            </a:pPr>
            <a:r>
              <a:rPr lang="sk-SK" sz="1600" dirty="0" smtClean="0"/>
              <a:t>akútne a dlhodobé zdravotné problémy – napríklad podráždenie kože, choroby dýchacích ciest a rakovinu</a:t>
            </a:r>
          </a:p>
          <a:p>
            <a:pPr lvl="1"/>
            <a:r>
              <a:rPr lang="sk-SK" sz="1600" dirty="0"/>
              <a:t>bezpečnostné riziká ako riziko požiaru, výbuchu a zadusenia</a:t>
            </a:r>
          </a:p>
          <a:p>
            <a:pPr lvl="1"/>
            <a:r>
              <a:rPr lang="sk-SK" sz="1600" dirty="0" smtClean="0"/>
              <a:t>značné náklady pre podniky v súvislosti s ochrannými opatreniami a so zodpovednosťou </a:t>
            </a:r>
          </a:p>
          <a:p>
            <a:pPr lvl="1"/>
            <a:endParaRPr lang="sk-SK" sz="1600" u="sng" dirty="0" smtClean="0">
              <a:hlinkClick r:id="rId2"/>
            </a:endParaRPr>
          </a:p>
          <a:p>
            <a:pPr lvl="1"/>
            <a:endParaRPr lang="sk-SK" sz="1600" dirty="0" smtClean="0"/>
          </a:p>
          <a:p>
            <a:pPr marL="0" indent="0">
              <a:buNone/>
            </a:pPr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22535405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1" y="135000"/>
            <a:ext cx="8010431" cy="367200"/>
          </a:xfrm>
        </p:spPr>
        <p:txBody>
          <a:bodyPr/>
          <a:lstStyle/>
          <a:p>
            <a:r>
              <a:rPr lang="sk-SK" sz="2000" dirty="0" smtClean="0"/>
              <a:t>Čo sú nebezpečné látky? </a:t>
            </a:r>
            <a:endParaRPr lang="sk-SK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1" y="1203598"/>
            <a:ext cx="6138223" cy="3494426"/>
          </a:xfrm>
        </p:spPr>
        <p:txBody>
          <a:bodyPr>
            <a:normAutofit/>
          </a:bodyPr>
          <a:lstStyle/>
          <a:p>
            <a:pPr lvl="1"/>
            <a:endParaRPr lang="sk-SK" sz="1600" dirty="0" smtClean="0"/>
          </a:p>
          <a:p>
            <a:pPr lvl="1">
              <a:lnSpc>
                <a:spcPct val="110000"/>
              </a:lnSpc>
            </a:pPr>
            <a:r>
              <a:rPr lang="sk-SK" sz="1600" dirty="0" smtClean="0"/>
              <a:t>chemikálie, napríklad vo farbách, v lepidlách, dezinfekčných prostriedkoch, čistiacich prostriedkoch alebo pesticídoch</a:t>
            </a:r>
          </a:p>
          <a:p>
            <a:pPr lvl="1">
              <a:lnSpc>
                <a:spcPct val="110000"/>
              </a:lnSpc>
            </a:pPr>
            <a:r>
              <a:rPr lang="sk-SK" sz="1600" dirty="0"/>
              <a:t>kontaminanty vznikajúce počas procesov, napríklad výpary pri zváraní, kremenný prach alebo spaliny ako sú výfukové plyny z motorovej nafty</a:t>
            </a:r>
          </a:p>
          <a:p>
            <a:pPr lvl="1">
              <a:lnSpc>
                <a:spcPct val="110000"/>
              </a:lnSpc>
            </a:pPr>
            <a:r>
              <a:rPr lang="sk-SK" sz="1600" dirty="0" smtClean="0"/>
              <a:t>materiály prírodného pôvodu, ako sú obilný prach, azbest alebo ropa a jej zložky</a:t>
            </a:r>
          </a:p>
          <a:p>
            <a:r>
              <a:rPr lang="sk-SK" sz="1600" dirty="0" smtClean="0"/>
              <a:t>Nebezpečné látky sa pravdepodobne nachádzajú takmer na všetkých pracoviskách</a:t>
            </a:r>
          </a:p>
          <a:p>
            <a:r>
              <a:rPr lang="sk-SK" sz="1600" dirty="0" smtClean="0"/>
              <a:t>Ujma môže vzniknúť vplyvom krátkodobej aj dlhodobej expozície, ako aj v dôsledku dlhodobého hromadenia v tele</a:t>
            </a:r>
            <a:endParaRPr lang="sk-SK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995686"/>
            <a:ext cx="2758339" cy="23616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0001" y="843558"/>
            <a:ext cx="73623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sk-SK" sz="1600" b="1" dirty="0">
                <a:solidFill>
                  <a:schemeClr val="tx2"/>
                </a:solidFill>
              </a:rPr>
              <a:t>Akákoľvek látka (v plynnom, kvapalnom alebo tuhom skupenstve), ktorá predstavuje riziko pre bezpečnosť a zdravie pracovníkov:</a:t>
            </a:r>
          </a:p>
        </p:txBody>
      </p:sp>
    </p:spTree>
    <p:extLst>
      <p:ext uri="{BB962C8B-B14F-4D97-AF65-F5344CB8AC3E}">
        <p14:creationId xmlns:p14="http://schemas.microsoft.com/office/powerpoint/2010/main" val="34244013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2000" dirty="0" smtClean="0"/>
              <a:t>Fakty a čísla</a:t>
            </a:r>
            <a:endParaRPr lang="sk-SK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3791897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800" dirty="0" smtClean="0"/>
              <a:t>1) Summary – Second European Survey of Enterprises on New and Emerging Risks (Zhrnutie – Druhý Európsky prieskum podnikov o nových </a:t>
            </a:r>
            <a:r>
              <a:rPr lang="fr-FR" sz="800" dirty="0" smtClean="0"/>
              <a:t/>
            </a:r>
            <a:br>
              <a:rPr lang="fr-FR" sz="800" dirty="0" smtClean="0"/>
            </a:br>
            <a:r>
              <a:rPr lang="sk-SK" sz="800" dirty="0" smtClean="0"/>
              <a:t>a vznikajúcich rizikách (ESENER-2), EU-OSHA, 2015, s. 5. K dispozícii na adrese:</a:t>
            </a:r>
            <a:r>
              <a:rPr lang="fr-FR" sz="800" dirty="0" smtClean="0"/>
              <a:t/>
            </a:r>
            <a:br>
              <a:rPr lang="fr-FR" sz="800" dirty="0" smtClean="0"/>
            </a:br>
            <a:r>
              <a:rPr lang="sk-SK" sz="800" u="sng" dirty="0" smtClean="0">
                <a:hlinkClick r:id="rId3"/>
              </a:rPr>
              <a:t>https</a:t>
            </a:r>
            <a:r>
              <a:rPr lang="sk-SK" sz="800" u="sng" dirty="0">
                <a:hlinkClick r:id="rId3"/>
              </a:rPr>
              <a:t>://osha.europa.eu/sites/default/files/publications/documents/esener-ii-summary-en.PDF</a:t>
            </a:r>
            <a:endParaRPr lang="sk-SK" sz="800" u="sng" dirty="0" smtClean="0"/>
          </a:p>
          <a:p>
            <a:r>
              <a:rPr lang="sk-SK" sz="800" dirty="0" smtClean="0"/>
              <a:t>2) Sixth European Working Conditions Survey, Overview Report (Šiesty Európsky prieskum pracovných podmienok, súhrnná správa, Eurofound, 2016, s. 43. K dispozícii na adrese: </a:t>
            </a:r>
            <a:r>
              <a:rPr lang="sk-SK" sz="800" dirty="0">
                <a:hlinkClick r:id="rId4"/>
              </a:rPr>
              <a:t>https://www.eurofound.europa.eu/sites/default/files/ef_publication/field_ef_document/ef1634en.pdf</a:t>
            </a:r>
            <a:r>
              <a:rPr lang="sk-SK" sz="800" dirty="0" smtClean="0"/>
              <a:t> </a:t>
            </a:r>
          </a:p>
          <a:p>
            <a:endParaRPr lang="sk-SK" sz="800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0001" y="842272"/>
            <a:ext cx="5976664" cy="2881606"/>
          </a:xfrm>
        </p:spPr>
        <p:txBody>
          <a:bodyPr>
            <a:normAutofit fontScale="85000" lnSpcReduction="10000"/>
          </a:bodyPr>
          <a:lstStyle/>
          <a:p>
            <a:r>
              <a:rPr lang="sk-SK" sz="1600" dirty="0"/>
              <a:t>Podľa prieskumu podnikov, ktorý vykonala agentúra EU-OSHA, sú chemické alebo biologické látky prítomné v 38 % podnikov</a:t>
            </a:r>
            <a:r>
              <a:rPr lang="sk-SK" sz="1600" baseline="30000" dirty="0" smtClean="0"/>
              <a:t>1</a:t>
            </a:r>
            <a:r>
              <a:rPr lang="sk-SK" dirty="0" smtClean="0"/>
              <a:t> </a:t>
            </a:r>
            <a:endParaRPr lang="sk-SK" sz="1600" dirty="0"/>
          </a:p>
          <a:p>
            <a:r>
              <a:rPr lang="sk-SK" sz="1600" dirty="0"/>
              <a:t>Veľké spoločnosti často používajú viac než 1 000 rôznych chemických produktov</a:t>
            </a:r>
          </a:p>
          <a:p>
            <a:r>
              <a:rPr lang="sk-SK" sz="1600" dirty="0" smtClean="0"/>
              <a:t>Jeden pracovník môže prichádzať do kontaktu so stovkami rôznych chemických látok</a:t>
            </a:r>
          </a:p>
          <a:p>
            <a:r>
              <a:rPr lang="sk-SK" sz="1600" dirty="0" smtClean="0"/>
              <a:t>17 % pracovníkov v EÚ uvádza, že manipuluje s chemickými produktmi alebo látkami, alebo s nimi prichádza do kontaktu ich koža najmenej v 25 % ich pracovného času</a:t>
            </a:r>
            <a:r>
              <a:rPr lang="sk-SK" sz="1600" baseline="30000" dirty="0" smtClean="0"/>
              <a:t>2</a:t>
            </a:r>
            <a:r>
              <a:rPr lang="sk-SK" sz="1600" dirty="0" smtClean="0"/>
              <a:t>, a 1</a:t>
            </a:r>
            <a:r>
              <a:rPr lang="es-ES" sz="1600" dirty="0" smtClean="0"/>
              <a:t>5</a:t>
            </a:r>
            <a:r>
              <a:rPr lang="sk-SK" sz="1600" dirty="0" smtClean="0"/>
              <a:t> % pracovníkov uvádza, že vdychuje dym, výpary (napríklad zo zvárania alebo výfukové plyny), prášok alebo prach (napríklad drevný prach alebo minerálny prach)</a:t>
            </a:r>
            <a:endParaRPr lang="sk-SK" sz="1600" dirty="0"/>
          </a:p>
          <a:p>
            <a:r>
              <a:rPr lang="sk-SK" sz="1600" dirty="0" smtClean="0"/>
              <a:t>Neustále vznikajú nové riziká</a:t>
            </a:r>
            <a:endParaRPr lang="sk-SK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918" y="987574"/>
            <a:ext cx="2260189" cy="321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7732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2000" dirty="0" smtClean="0"/>
              <a:t>Fakty a čísla</a:t>
            </a:r>
            <a:endParaRPr lang="sk-SK" sz="2000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0001" y="832640"/>
            <a:ext cx="5976664" cy="2881606"/>
          </a:xfrm>
        </p:spPr>
        <p:txBody>
          <a:bodyPr>
            <a:normAutofit/>
          </a:bodyPr>
          <a:lstStyle/>
          <a:p>
            <a:r>
              <a:rPr lang="sk-SK" sz="1600" dirty="0"/>
              <a:t>Medzi odvetvia s vysokou prevalenciou nebezpečných látok patria poľnohospodárstvo (62 %), výroba (52 %) a stavebný priemysel (51 %)</a:t>
            </a:r>
            <a:r>
              <a:rPr lang="sk-SK" sz="1600" baseline="30000" dirty="0" smtClean="0"/>
              <a:t>1</a:t>
            </a:r>
            <a:endParaRPr lang="sk-SK" sz="1600" dirty="0"/>
          </a:p>
          <a:p>
            <a:r>
              <a:rPr lang="sk-SK" sz="1600" dirty="0"/>
              <a:t>Používanie chemikálií v mnohých odvetviach stúplo, keď technológie založené na chemických postupoch nahradili tradičné spôsoby práce (pesticídy, plasty, izolácia atď.)</a:t>
            </a:r>
          </a:p>
          <a:p>
            <a:r>
              <a:rPr lang="sk-SK" sz="1600" dirty="0"/>
              <a:t>Vo Švédsku sa v roku 2014 použilo 3,7 tony nebezpečných látok na obyvateľa</a:t>
            </a:r>
          </a:p>
          <a:p>
            <a:pPr marL="0" indent="0">
              <a:buNone/>
            </a:pPr>
            <a:r>
              <a:rPr lang="sk-SK" dirty="0" smtClean="0"/>
              <a:t> </a:t>
            </a:r>
            <a:endParaRPr lang="sk-SK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427734"/>
            <a:ext cx="2643104" cy="17108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3875409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800" dirty="0" smtClean="0"/>
              <a:t>1) ESENER-2 – Overview Report: Managing Safety and Health at Work (Súhrnná správa: Riadenie bezpečnosti a ochrany zdravia pri práci), EU-OSHA, 2016, s. 18. K dispozícii na adrese: </a:t>
            </a:r>
            <a:r>
              <a:rPr lang="sk-SK" sz="800" u="sng" dirty="0">
                <a:hlinkClick r:id="rId4"/>
              </a:rPr>
              <a:t>https://osha.europa.eu/sites/default/files/ESENER2-Overview_report.pdf</a:t>
            </a:r>
            <a:r>
              <a:rPr lang="sk-SK" sz="800" dirty="0" smtClean="0"/>
              <a:t> </a:t>
            </a:r>
            <a:endParaRPr lang="sk-SK" sz="800" u="sng" dirty="0" smtClean="0"/>
          </a:p>
        </p:txBody>
      </p:sp>
    </p:spTree>
    <p:extLst>
      <p:ext uri="{BB962C8B-B14F-4D97-AF65-F5344CB8AC3E}">
        <p14:creationId xmlns:p14="http://schemas.microsoft.com/office/powerpoint/2010/main" val="2729352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1" y="135000"/>
            <a:ext cx="7794407" cy="367200"/>
          </a:xfrm>
        </p:spPr>
        <p:txBody>
          <a:bodyPr/>
          <a:lstStyle/>
          <a:p>
            <a:r>
              <a:rPr lang="sk-SK" sz="2000" dirty="0" smtClean="0"/>
              <a:t>Ako kontrolovať nebezpečné látky?</a:t>
            </a:r>
            <a:endParaRPr lang="sk-SK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0" y="868339"/>
            <a:ext cx="6426256" cy="3528864"/>
          </a:xfrm>
        </p:spPr>
        <p:txBody>
          <a:bodyPr>
            <a:noAutofit/>
          </a:bodyPr>
          <a:lstStyle/>
          <a:p>
            <a:r>
              <a:rPr lang="sk-SK" sz="1300" dirty="0" smtClean="0"/>
              <a:t>Kľúčom je vytvorenie kultúry prevencie a zvyšovanie informovanosti</a:t>
            </a:r>
          </a:p>
          <a:p>
            <a:r>
              <a:rPr lang="sk-SK" sz="1300" dirty="0" smtClean="0"/>
              <a:t>V EÚ sú už zavedené právne predpisy o nebezpečných látkach – zamestnávatelia musia byť informovaní o svojich právnych povinnostiach</a:t>
            </a:r>
          </a:p>
          <a:p>
            <a:r>
              <a:rPr lang="sk-SK" sz="1300" dirty="0" smtClean="0"/>
              <a:t>Na účinnú prevenciu je nevyhnutné posúdenie rizík</a:t>
            </a:r>
          </a:p>
          <a:p>
            <a:r>
              <a:rPr lang="sk-SK" sz="1300" dirty="0" smtClean="0"/>
              <a:t>Zavádzanie účinných preventívnych a ochranných opatrení </a:t>
            </a:r>
          </a:p>
          <a:p>
            <a:r>
              <a:rPr lang="sk-SK" sz="1300" dirty="0"/>
              <a:t>Pracovníci by mali byť vždy informovaní o </a:t>
            </a:r>
          </a:p>
          <a:p>
            <a:pPr lvl="1">
              <a:spcBef>
                <a:spcPts val="600"/>
              </a:spcBef>
            </a:pPr>
            <a:r>
              <a:rPr lang="sk-SK" sz="1300" dirty="0" smtClean="0"/>
              <a:t>zisteniach vyplývajúcich z posúdenia rizík</a:t>
            </a:r>
          </a:p>
          <a:p>
            <a:pPr lvl="1"/>
            <a:r>
              <a:rPr lang="sk-SK" sz="1300" dirty="0" smtClean="0"/>
              <a:t>nebezpečenstvách, ktorým sú vystavení, a o tom, aký to na nich môže mať vplyv</a:t>
            </a:r>
            <a:endParaRPr lang="sk-SK" sz="1300" dirty="0"/>
          </a:p>
          <a:p>
            <a:pPr lvl="1"/>
            <a:r>
              <a:rPr lang="sk-SK" sz="1300" dirty="0" smtClean="0"/>
              <a:t>o tom, čo treba robiť, aby zaistili svoju bezpečnosť a bezpečnosť iných pracovníkov o tom, čo treba robiť v prípade nehody alebo vtedy, keď sa niečo pokazí</a:t>
            </a:r>
          </a:p>
          <a:p>
            <a:pPr marL="189000" lvl="1" indent="-189000">
              <a:spcBef>
                <a:spcPts val="45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sk-SK" sz="1300" b="1" dirty="0" smtClean="0">
                <a:solidFill>
                  <a:schemeClr val="tx2"/>
                </a:solidFill>
                <a:hlinkClick r:id="rId3"/>
              </a:rPr>
              <a:t>K dispozícii sú pomôcky a nástroje, ktoré podnikom pomáhajú pri vykonávaní posúdenia rizík</a:t>
            </a:r>
            <a:endParaRPr lang="sk-SK" sz="1300" b="1" dirty="0" smtClean="0">
              <a:solidFill>
                <a:schemeClr val="tx2"/>
              </a:solidFill>
            </a:endParaRPr>
          </a:p>
          <a:p>
            <a:pPr lvl="1"/>
            <a:endParaRPr lang="sk-SK" sz="13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655678"/>
            <a:ext cx="2285872" cy="286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160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2000" dirty="0" smtClean="0"/>
              <a:t>Posúdenie rizík</a:t>
            </a:r>
            <a:endParaRPr lang="sk-SK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9999" y="837000"/>
            <a:ext cx="7651013" cy="3645000"/>
          </a:xfrm>
        </p:spPr>
        <p:txBody>
          <a:bodyPr>
            <a:normAutofit/>
          </a:bodyPr>
          <a:lstStyle/>
          <a:p>
            <a:r>
              <a:rPr lang="sk-SK" sz="1600" dirty="0"/>
              <a:t>Musí sa vykonať posúdenie rizík, aby sa určili všetky bezpečnostné a zdravotné riziká</a:t>
            </a:r>
          </a:p>
          <a:p>
            <a:r>
              <a:rPr lang="sk-SK" sz="1600" dirty="0"/>
              <a:t>Je potrebné, aby sa zapojili všetky strany – zamestnávatelia, vedúci pracovníci, oddelenia BOZP a pracovníci</a:t>
            </a:r>
          </a:p>
          <a:p>
            <a:r>
              <a:rPr lang="sk-SK" sz="1600" dirty="0"/>
              <a:t>Posúdenie by sa malo vzťahovať na všetky skupiny pracovníkov a dodávateľov, ako aj na výnimočné pracovné podmienky, napr. údržbu </a:t>
            </a:r>
            <a:r>
              <a:rPr lang="es-ES" sz="1600" dirty="0" smtClean="0"/>
              <a:t/>
            </a:r>
            <a:br>
              <a:rPr lang="es-ES" sz="1600" dirty="0" smtClean="0"/>
            </a:br>
            <a:r>
              <a:rPr lang="sk-SK" sz="1600" dirty="0" smtClean="0"/>
              <a:t>a </a:t>
            </a:r>
            <a:r>
              <a:rPr lang="sk-SK" sz="1600" dirty="0"/>
              <a:t>opravu</a:t>
            </a:r>
          </a:p>
          <a:p>
            <a:r>
              <a:rPr lang="sk-SK" altLang="en-US" sz="1600" dirty="0"/>
              <a:t>Je nevyhnutné dať prioritu všetkým činnostiam zameraným na odstránenie, nahradenie alebo kontrolu rizík</a:t>
            </a:r>
          </a:p>
          <a:p>
            <a:r>
              <a:rPr lang="sk-SK" sz="1600" dirty="0"/>
              <a:t>Posúdenie je potrebné aktualizovať a revidovať v prípade výskytu nehody </a:t>
            </a:r>
          </a:p>
          <a:p>
            <a:r>
              <a:rPr lang="sk-SK" sz="1600" dirty="0"/>
              <a:t>Pracovníci by mali byť dostatočne informovaní o výsledkoch a mali by absolvovať odbornú prípravu na vykonávanie preventívnych </a:t>
            </a:r>
            <a:r>
              <a:rPr lang="sk-SK" sz="1600" dirty="0" smtClean="0"/>
              <a:t>opatrení</a:t>
            </a:r>
          </a:p>
        </p:txBody>
      </p:sp>
    </p:spTree>
    <p:extLst>
      <p:ext uri="{BB962C8B-B14F-4D97-AF65-F5344CB8AC3E}">
        <p14:creationId xmlns:p14="http://schemas.microsoft.com/office/powerpoint/2010/main" val="37553442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2000" dirty="0" smtClean="0"/>
              <a:t>Tri kroky, ako kontrolovať nebezpečné látky</a:t>
            </a:r>
            <a:endParaRPr lang="sk-SK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k-SK" dirty="0" smtClean="0"/>
              <a:t>Určenie nebezpečenstiev:</a:t>
            </a:r>
          </a:p>
          <a:p>
            <a:r>
              <a:rPr lang="sk-SK" dirty="0" smtClean="0"/>
              <a:t>Vytvorte zoznam látok/chemických produktov, ktoré sa používajú a vytvárajú na pracovisku</a:t>
            </a:r>
            <a:r>
              <a:rPr lang="sk-SK" altLang="en-US" sz="1300" dirty="0"/>
              <a:t> </a:t>
            </a:r>
          </a:p>
          <a:p>
            <a:r>
              <a:rPr lang="sk-SK" dirty="0" smtClean="0"/>
              <a:t>Zhromaždite informácie o ujme, ktorú môžu spôsobiť, a o tom, ako k nej môže dôjsť, napríklad vo forme štítkov a kariet bezpečnostných údajov </a:t>
            </a:r>
          </a:p>
          <a:p>
            <a:r>
              <a:rPr lang="sk-SK" dirty="0" smtClean="0"/>
              <a:t>Posúďte, či sa používajú karcinogény alebo </a:t>
            </a:r>
            <a:r>
              <a:rPr lang="sk-SK" dirty="0" err="1" smtClean="0"/>
              <a:t>mutagény</a:t>
            </a:r>
            <a:r>
              <a:rPr lang="sk-SK" dirty="0" smtClean="0"/>
              <a:t>, pre ktoré platia prísnejšie pravidlá</a:t>
            </a:r>
          </a:p>
          <a:p>
            <a:pPr marL="0" indent="0">
              <a:buNone/>
            </a:pPr>
            <a:r>
              <a:rPr lang="sk-SK" altLang="en-US" sz="1500" dirty="0" smtClean="0"/>
              <a:t>Posúdenie expozície:</a:t>
            </a:r>
          </a:p>
          <a:p>
            <a:r>
              <a:rPr lang="sk-SK" dirty="0" smtClean="0"/>
              <a:t>Identifikujte pracovníkov, ktorí môžu byť látkam vystavení, vrátane pracovníkov vykonávajúcich čistenie/upratovanie a údržbu</a:t>
            </a:r>
          </a:p>
          <a:p>
            <a:r>
              <a:rPr lang="sk-SK" sz="1300" dirty="0"/>
              <a:t>Posúďte expozíciu pracovníkov z hľadiska druhu, intenzity, dĺžky, frekvencie expozície, a to aj so zohľadnením kombinácií expozícií</a:t>
            </a:r>
          </a:p>
          <a:p>
            <a:r>
              <a:rPr lang="sk-SK" dirty="0" smtClean="0"/>
              <a:t>Posúďte účinky v spojení s ďalšími rizikami, napríklad s rizikami požiaru, vstrebávania cez kožu alebo práce vo vlhku</a:t>
            </a:r>
          </a:p>
          <a:p>
            <a:pPr marL="0" indent="0">
              <a:buNone/>
            </a:pPr>
            <a:r>
              <a:rPr lang="sk-SK" sz="1500" dirty="0" smtClean="0"/>
              <a:t>Stanovenie opatrení:</a:t>
            </a:r>
          </a:p>
          <a:p>
            <a:r>
              <a:rPr lang="sk-SK" dirty="0" smtClean="0"/>
              <a:t>Zoznam nebezpečenstiev možno následne použiť na vypracovanie akčného plánu a určenie osôb, ktoré ho majú vykonávať</a:t>
            </a:r>
          </a:p>
          <a:p>
            <a:r>
              <a:rPr lang="sk-SK" sz="1300" dirty="0"/>
              <a:t>Kontrolujte vykonávanie a vplyv </a:t>
            </a:r>
            <a:r>
              <a:rPr lang="sk-SK" sz="1300" dirty="0" smtClean="0"/>
              <a:t>opatrení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8736400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3.9600.0"/>
  <p:tag name="AS_RELEASE_DATE" val="2017.01.13"/>
  <p:tag name="AS_TITLE" val="Aspose.Slides for .NET 4.0 Client Profile"/>
  <p:tag name="AS_VERSION" val="16.12.1.0"/>
</p:tagLst>
</file>

<file path=ppt/theme/theme1.xml><?xml version="1.0" encoding="utf-8"?>
<a:theme xmlns:a="http://schemas.openxmlformats.org/drawingml/2006/main" name="HWC2018-19_Template_16-9">
  <a:themeElements>
    <a:clrScheme name="EU-OSHA Healthy Workplaces Campaign">
      <a:dk1>
        <a:srgbClr val="000000"/>
      </a:dk1>
      <a:lt1>
        <a:srgbClr val="FFFFFF"/>
      </a:lt1>
      <a:dk2>
        <a:srgbClr val="003399"/>
      </a:dk2>
      <a:lt2>
        <a:srgbClr val="FFFFFF"/>
      </a:lt2>
      <a:accent1>
        <a:srgbClr val="003399"/>
      </a:accent1>
      <a:accent2>
        <a:srgbClr val="ACC700"/>
      </a:accent2>
      <a:accent3>
        <a:srgbClr val="B1B3B4"/>
      </a:accent3>
      <a:accent4>
        <a:srgbClr val="E64715"/>
      </a:accent4>
      <a:accent5>
        <a:srgbClr val="58585A"/>
      </a:accent5>
      <a:accent6>
        <a:srgbClr val="DEE999"/>
      </a:accent6>
      <a:hlink>
        <a:srgbClr val="003399"/>
      </a:hlink>
      <a:folHlink>
        <a:srgbClr val="B1B3B4"/>
      </a:folHlink>
    </a:clrScheme>
    <a:fontScheme name="EUOSHA Corporate">
      <a:majorFont>
        <a:latin typeface="Arial"/>
        <a:ea typeface="Arial"/>
        <a:cs typeface="Arial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UOSHA Corpora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  <a:lumMod val="100000"/>
              </a:schemeClr>
            </a:gs>
            <a:gs pos="100000">
              <a:schemeClr val="phClr">
                <a:tint val="9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1000"/>
                <a:satMod val="130000"/>
                <a:lumMod val="10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hade val="100000"/>
                <a:hueMod val="100000"/>
                <a:satMod val="350000"/>
                <a:lumMod val="100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hade val="100000"/>
                <a:hueMod val="100000"/>
                <a:satMod val="300000"/>
                <a:lumMod val="100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U-OSHA Healthy Workplaces Campaign">
        <a:dk1>
          <a:srgbClr val="000000"/>
        </a:dk1>
        <a:lt1>
          <a:srgbClr val="FFFFFF"/>
        </a:lt1>
        <a:dk2>
          <a:srgbClr val="003399"/>
        </a:dk2>
        <a:lt2>
          <a:srgbClr val="FFFFFF"/>
        </a:lt2>
        <a:accent1>
          <a:srgbClr val="003399"/>
        </a:accent1>
        <a:accent2>
          <a:srgbClr val="ACC700"/>
        </a:accent2>
        <a:accent3>
          <a:srgbClr val="B1B3B4"/>
        </a:accent3>
        <a:accent4>
          <a:srgbClr val="E64715"/>
        </a:accent4>
        <a:accent5>
          <a:srgbClr val="58585A"/>
        </a:accent5>
        <a:accent6>
          <a:srgbClr val="DEE999"/>
        </a:accent6>
        <a:hlink>
          <a:srgbClr val="003399"/>
        </a:hlink>
        <a:folHlink>
          <a:srgbClr val="B1B3B4"/>
        </a:folHlink>
      </a:clrScheme>
    </a:extraClrScheme>
  </a:extraClrSchemeLst>
  <a:extLst>
    <a:ext uri="{05A4C25C-085E-4340-85A3-A5531E510DB2}">
      <thm15:themeFamily xmlns="" xmlns:thm15="http://schemas.microsoft.com/office/thememl/2012/main" name="EUOSHA Campaign 2016-16-9.potx" id="{F7474474-7AE0-46FF-A261-8B9A1ECF96C7}" vid="{E01BF529-0D02-40D8-AC94-E487908172D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HWC2018-19_Template_16-9.potx</Template>
  <TotalTime>792</TotalTime>
  <Words>372</Words>
  <Application>Microsoft Office PowerPoint</Application>
  <PresentationFormat>Prezentácia na obrazovke (16:9)</PresentationFormat>
  <Paragraphs>141</Paragraphs>
  <Slides>15</Slides>
  <Notes>5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15</vt:i4>
      </vt:variant>
    </vt:vector>
  </HeadingPairs>
  <TitlesOfParts>
    <vt:vector size="16" baseType="lpstr">
      <vt:lpstr>HWC2018-19_Template_16-9</vt:lpstr>
      <vt:lpstr>KAMPAŇ ZDRAVÉ PRACOVISKÁ 2018 – 2019</vt:lpstr>
      <vt:lpstr>Úvod do kampane</vt:lpstr>
      <vt:lpstr>O čo ide?</vt:lpstr>
      <vt:lpstr>Čo sú nebezpečné látky? </vt:lpstr>
      <vt:lpstr>Fakty a čísla</vt:lpstr>
      <vt:lpstr>Fakty a čísla</vt:lpstr>
      <vt:lpstr>Ako kontrolovať nebezpečné látky?</vt:lpstr>
      <vt:lpstr>Posúdenie rizík</vt:lpstr>
      <vt:lpstr>Tri kroky, ako kontrolovať nebezpečné látky</vt:lpstr>
      <vt:lpstr>Zásada STOP</vt:lpstr>
      <vt:lpstr>Právne predpisy</vt:lpstr>
      <vt:lpstr>Možnosť zapojiť sa</vt:lpstr>
      <vt:lpstr>Zdroje kampane</vt:lpstr>
      <vt:lpstr>Ďalšie informácie</vt:lpstr>
      <vt:lpstr>ĎAKUJEM ZA POZORNOSŤ</vt:lpstr>
    </vt:vector>
  </TitlesOfParts>
  <Company>CDT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CDT</dc:creator>
  <cp:lastModifiedBy>Kerekeš Ladislav</cp:lastModifiedBy>
  <cp:revision>217</cp:revision>
  <dcterms:created xsi:type="dcterms:W3CDTF">2015-10-14T15:05:30Z</dcterms:created>
  <dcterms:modified xsi:type="dcterms:W3CDTF">2019-06-17T07:46:28Z</dcterms:modified>
</cp:coreProperties>
</file>