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41" r:id="rId2"/>
    <p:sldMasterId id="2147483779" r:id="rId3"/>
    <p:sldMasterId id="2147483817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7" r:id="rId9"/>
    <p:sldId id="263" r:id="rId10"/>
    <p:sldId id="262" r:id="rId11"/>
    <p:sldId id="266" r:id="rId12"/>
    <p:sldId id="270" r:id="rId13"/>
    <p:sldId id="268" r:id="rId14"/>
    <p:sldId id="271" r:id="rId15"/>
    <p:sldId id="26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341" autoAdjust="0"/>
  </p:normalViewPr>
  <p:slideViewPr>
    <p:cSldViewPr snapToGrid="0">
      <p:cViewPr>
        <p:scale>
          <a:sx n="66" d="100"/>
          <a:sy n="66" d="100"/>
        </p:scale>
        <p:origin x="840" y="379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562BD-5C1E-4F02-8912-0CA1C18DFB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1D93555-D00C-4EF1-AF2F-6E58F30468C5}">
      <dgm:prSet phldrT="[Tekst]"/>
      <dgm:spPr>
        <a:solidFill>
          <a:srgbClr val="CA005D"/>
        </a:solidFill>
      </dgm:spPr>
      <dgm:t>
        <a:bodyPr/>
        <a:lstStyle/>
        <a:p>
          <a:r>
            <a:rPr lang="nl-NL" dirty="0"/>
            <a:t>Contact client </a:t>
          </a:r>
          <a:r>
            <a:rPr lang="nl-NL" dirty="0" err="1"/>
            <a:t>about</a:t>
          </a:r>
          <a:r>
            <a:rPr lang="nl-NL" dirty="0"/>
            <a:t> </a:t>
          </a:r>
          <a:r>
            <a:rPr lang="nl-NL" dirty="0" err="1"/>
            <a:t>terms</a:t>
          </a:r>
          <a:r>
            <a:rPr lang="nl-NL" dirty="0"/>
            <a:t> of </a:t>
          </a:r>
          <a:r>
            <a:rPr lang="nl-NL" dirty="0" err="1"/>
            <a:t>employment</a:t>
          </a:r>
          <a:endParaRPr lang="nl-NL" dirty="0"/>
        </a:p>
      </dgm:t>
    </dgm:pt>
    <dgm:pt modelId="{A513B7E0-2F2F-4F4D-862A-1BBDE1416B3D}" type="parTrans" cxnId="{EA001205-0815-4B43-92AF-6CD4EFE83E25}">
      <dgm:prSet/>
      <dgm:spPr/>
      <dgm:t>
        <a:bodyPr/>
        <a:lstStyle/>
        <a:p>
          <a:endParaRPr lang="nl-NL"/>
        </a:p>
      </dgm:t>
    </dgm:pt>
    <dgm:pt modelId="{CAB99F62-4958-4134-A5DD-82D6849DCAAE}" type="sibTrans" cxnId="{EA001205-0815-4B43-92AF-6CD4EFE83E25}">
      <dgm:prSet/>
      <dgm:spPr/>
      <dgm:t>
        <a:bodyPr/>
        <a:lstStyle/>
        <a:p>
          <a:endParaRPr lang="nl-NL"/>
        </a:p>
      </dgm:t>
    </dgm:pt>
    <dgm:pt modelId="{D114E553-075E-4CA3-9BA6-C8EC4E2E7C8D}">
      <dgm:prSet phldrT="[Tekst]"/>
      <dgm:spPr>
        <a:solidFill>
          <a:srgbClr val="CA005D"/>
        </a:solidFill>
      </dgm:spPr>
      <dgm:t>
        <a:bodyPr/>
        <a:lstStyle/>
        <a:p>
          <a:r>
            <a:rPr lang="nl-NL" dirty="0" err="1"/>
            <a:t>Inform</a:t>
          </a:r>
          <a:r>
            <a:rPr lang="nl-NL" dirty="0"/>
            <a:t> </a:t>
          </a:r>
          <a:r>
            <a:rPr lang="nl-NL" dirty="0" err="1"/>
            <a:t>your</a:t>
          </a:r>
          <a:r>
            <a:rPr lang="nl-NL" dirty="0"/>
            <a:t> employees</a:t>
          </a:r>
        </a:p>
      </dgm:t>
    </dgm:pt>
    <dgm:pt modelId="{45FBEFC9-7512-4249-8D60-079AF31E813D}" type="parTrans" cxnId="{30CDDA8E-3F52-46B1-92C4-EB15E2089687}">
      <dgm:prSet/>
      <dgm:spPr/>
      <dgm:t>
        <a:bodyPr/>
        <a:lstStyle/>
        <a:p>
          <a:endParaRPr lang="nl-NL"/>
        </a:p>
      </dgm:t>
    </dgm:pt>
    <dgm:pt modelId="{CF2D527C-4208-4480-B872-6B52D5ADA7C2}" type="sibTrans" cxnId="{30CDDA8E-3F52-46B1-92C4-EB15E2089687}">
      <dgm:prSet/>
      <dgm:spPr/>
      <dgm:t>
        <a:bodyPr/>
        <a:lstStyle/>
        <a:p>
          <a:endParaRPr lang="nl-NL"/>
        </a:p>
      </dgm:t>
    </dgm:pt>
    <dgm:pt modelId="{8FDE4D0D-D516-470C-BBCE-AB2EFB506591}">
      <dgm:prSet phldrT="[Tekst]"/>
      <dgm:spPr>
        <a:solidFill>
          <a:srgbClr val="CA005D"/>
        </a:solidFill>
      </dgm:spPr>
      <dgm:t>
        <a:bodyPr/>
        <a:lstStyle/>
        <a:p>
          <a:r>
            <a:rPr lang="nl-NL" dirty="0"/>
            <a:t>Register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notify</a:t>
          </a:r>
          <a:endParaRPr lang="nl-NL" dirty="0"/>
        </a:p>
      </dgm:t>
    </dgm:pt>
    <dgm:pt modelId="{B1ABC406-748F-44CD-B8BD-8BE9F2173F8F}" type="parTrans" cxnId="{263E9363-ACBE-417A-95F6-0ADC701F347D}">
      <dgm:prSet/>
      <dgm:spPr/>
      <dgm:t>
        <a:bodyPr/>
        <a:lstStyle/>
        <a:p>
          <a:endParaRPr lang="nl-NL"/>
        </a:p>
      </dgm:t>
    </dgm:pt>
    <dgm:pt modelId="{7DFE814E-502F-4FEC-AE96-C89BE7114CBB}" type="sibTrans" cxnId="{263E9363-ACBE-417A-95F6-0ADC701F347D}">
      <dgm:prSet/>
      <dgm:spPr/>
      <dgm:t>
        <a:bodyPr/>
        <a:lstStyle/>
        <a:p>
          <a:endParaRPr lang="nl-NL"/>
        </a:p>
      </dgm:t>
    </dgm:pt>
    <dgm:pt modelId="{B882BB10-8477-4EF7-AB00-EA2B38C428C2}" type="pres">
      <dgm:prSet presAssocID="{3B6562BD-5C1E-4F02-8912-0CA1C18DFB5B}" presName="Name0" presStyleCnt="0">
        <dgm:presLayoutVars>
          <dgm:dir/>
          <dgm:animLvl val="lvl"/>
          <dgm:resizeHandles val="exact"/>
        </dgm:presLayoutVars>
      </dgm:prSet>
      <dgm:spPr/>
    </dgm:pt>
    <dgm:pt modelId="{8CA114A5-128F-4D82-AD07-57F2D58D4F72}" type="pres">
      <dgm:prSet presAssocID="{31D93555-D00C-4EF1-AF2F-6E58F30468C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C67F456-16B2-4B04-A847-18A3E318C011}" type="pres">
      <dgm:prSet presAssocID="{CAB99F62-4958-4134-A5DD-82D6849DCAAE}" presName="parTxOnlySpace" presStyleCnt="0"/>
      <dgm:spPr/>
    </dgm:pt>
    <dgm:pt modelId="{70082333-FCFA-4106-B92E-684F812897BC}" type="pres">
      <dgm:prSet presAssocID="{D114E553-075E-4CA3-9BA6-C8EC4E2E7C8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EA813D-BA6D-4127-90A1-DA2D692E36CB}" type="pres">
      <dgm:prSet presAssocID="{CF2D527C-4208-4480-B872-6B52D5ADA7C2}" presName="parTxOnlySpace" presStyleCnt="0"/>
      <dgm:spPr/>
    </dgm:pt>
    <dgm:pt modelId="{C46E4B0C-7EA2-41AC-85B2-41A93140F120}" type="pres">
      <dgm:prSet presAssocID="{8FDE4D0D-D516-470C-BBCE-AB2EFB50659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A001205-0815-4B43-92AF-6CD4EFE83E25}" srcId="{3B6562BD-5C1E-4F02-8912-0CA1C18DFB5B}" destId="{31D93555-D00C-4EF1-AF2F-6E58F30468C5}" srcOrd="0" destOrd="0" parTransId="{A513B7E0-2F2F-4F4D-862A-1BBDE1416B3D}" sibTransId="{CAB99F62-4958-4134-A5DD-82D6849DCAAE}"/>
    <dgm:cxn modelId="{1B248124-379B-4D2F-9420-0E38D3FD2A70}" type="presOf" srcId="{31D93555-D00C-4EF1-AF2F-6E58F30468C5}" destId="{8CA114A5-128F-4D82-AD07-57F2D58D4F72}" srcOrd="0" destOrd="0" presId="urn:microsoft.com/office/officeart/2005/8/layout/chevron1"/>
    <dgm:cxn modelId="{D981B43D-1856-4ED3-994F-55DE482DDC22}" type="presOf" srcId="{3B6562BD-5C1E-4F02-8912-0CA1C18DFB5B}" destId="{B882BB10-8477-4EF7-AB00-EA2B38C428C2}" srcOrd="0" destOrd="0" presId="urn:microsoft.com/office/officeart/2005/8/layout/chevron1"/>
    <dgm:cxn modelId="{215D4A61-C6CF-44A5-952E-31A4DD6D5494}" type="presOf" srcId="{D114E553-075E-4CA3-9BA6-C8EC4E2E7C8D}" destId="{70082333-FCFA-4106-B92E-684F812897BC}" srcOrd="0" destOrd="0" presId="urn:microsoft.com/office/officeart/2005/8/layout/chevron1"/>
    <dgm:cxn modelId="{263E9363-ACBE-417A-95F6-0ADC701F347D}" srcId="{3B6562BD-5C1E-4F02-8912-0CA1C18DFB5B}" destId="{8FDE4D0D-D516-470C-BBCE-AB2EFB506591}" srcOrd="2" destOrd="0" parTransId="{B1ABC406-748F-44CD-B8BD-8BE9F2173F8F}" sibTransId="{7DFE814E-502F-4FEC-AE96-C89BE7114CBB}"/>
    <dgm:cxn modelId="{30CDDA8E-3F52-46B1-92C4-EB15E2089687}" srcId="{3B6562BD-5C1E-4F02-8912-0CA1C18DFB5B}" destId="{D114E553-075E-4CA3-9BA6-C8EC4E2E7C8D}" srcOrd="1" destOrd="0" parTransId="{45FBEFC9-7512-4249-8D60-079AF31E813D}" sibTransId="{CF2D527C-4208-4480-B872-6B52D5ADA7C2}"/>
    <dgm:cxn modelId="{356C02AC-7E16-40D5-BC4F-608A8A76241E}" type="presOf" srcId="{8FDE4D0D-D516-470C-BBCE-AB2EFB506591}" destId="{C46E4B0C-7EA2-41AC-85B2-41A93140F120}" srcOrd="0" destOrd="0" presId="urn:microsoft.com/office/officeart/2005/8/layout/chevron1"/>
    <dgm:cxn modelId="{39D3E657-CA30-4550-B6E3-6E34A64400AF}" type="presParOf" srcId="{B882BB10-8477-4EF7-AB00-EA2B38C428C2}" destId="{8CA114A5-128F-4D82-AD07-57F2D58D4F72}" srcOrd="0" destOrd="0" presId="urn:microsoft.com/office/officeart/2005/8/layout/chevron1"/>
    <dgm:cxn modelId="{E0E35FA4-2118-4450-A0A5-22467363221A}" type="presParOf" srcId="{B882BB10-8477-4EF7-AB00-EA2B38C428C2}" destId="{CC67F456-16B2-4B04-A847-18A3E318C011}" srcOrd="1" destOrd="0" presId="urn:microsoft.com/office/officeart/2005/8/layout/chevron1"/>
    <dgm:cxn modelId="{6BDA3240-F08E-43CB-8B4D-C4883692E20F}" type="presParOf" srcId="{B882BB10-8477-4EF7-AB00-EA2B38C428C2}" destId="{70082333-FCFA-4106-B92E-684F812897BC}" srcOrd="2" destOrd="0" presId="urn:microsoft.com/office/officeart/2005/8/layout/chevron1"/>
    <dgm:cxn modelId="{75BCFE72-2733-45DD-A5E5-0E2E09CCB623}" type="presParOf" srcId="{B882BB10-8477-4EF7-AB00-EA2B38C428C2}" destId="{41EA813D-BA6D-4127-90A1-DA2D692E36CB}" srcOrd="3" destOrd="0" presId="urn:microsoft.com/office/officeart/2005/8/layout/chevron1"/>
    <dgm:cxn modelId="{0A03CE4B-C08F-4C95-A7BB-6C258E4C2328}" type="presParOf" srcId="{B882BB10-8477-4EF7-AB00-EA2B38C428C2}" destId="{C46E4B0C-7EA2-41AC-85B2-41A93140F120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5E4C2-7556-4978-984E-C0785A689E0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DDC47F-DEBC-4D5C-98C8-AA316865DA49}">
      <dgm:prSet phldrT="[Tekst]" custT="1"/>
      <dgm:spPr>
        <a:solidFill>
          <a:srgbClr val="CA005D"/>
        </a:solidFill>
      </dgm:spPr>
      <dgm:t>
        <a:bodyPr/>
        <a:lstStyle/>
        <a:p>
          <a:r>
            <a:rPr lang="nl-NL" sz="2800" dirty="0"/>
            <a:t>Ensure right </a:t>
          </a:r>
          <a:r>
            <a:rPr lang="nl-NL" sz="2800" dirty="0" err="1"/>
            <a:t>terms</a:t>
          </a:r>
          <a:r>
            <a:rPr lang="nl-NL" sz="2800" dirty="0"/>
            <a:t> of </a:t>
          </a:r>
          <a:r>
            <a:rPr lang="nl-NL" sz="2800" dirty="0" err="1"/>
            <a:t>employment</a:t>
          </a:r>
          <a:br>
            <a:rPr lang="nl-NL" sz="2800" dirty="0"/>
          </a:br>
          <a:r>
            <a:rPr lang="nl-NL" sz="2800" dirty="0"/>
            <a:t>Update </a:t>
          </a:r>
          <a:r>
            <a:rPr lang="nl-NL" sz="2800" dirty="0" err="1"/>
            <a:t>notification</a:t>
          </a:r>
          <a:br>
            <a:rPr lang="nl-NL" sz="2800" dirty="0"/>
          </a:br>
          <a:r>
            <a:rPr lang="nl-NL" sz="2800" dirty="0"/>
            <a:t>Keep </a:t>
          </a:r>
          <a:r>
            <a:rPr lang="nl-NL" sz="2800" dirty="0" err="1"/>
            <a:t>documents</a:t>
          </a:r>
          <a:r>
            <a:rPr lang="nl-NL" sz="2800" dirty="0"/>
            <a:t> at </a:t>
          </a:r>
          <a:r>
            <a:rPr lang="nl-NL" sz="2800" dirty="0" err="1"/>
            <a:t>the</a:t>
          </a:r>
          <a:r>
            <a:rPr lang="nl-NL" sz="2800" dirty="0"/>
            <a:t> </a:t>
          </a:r>
          <a:r>
            <a:rPr lang="nl-NL" sz="2800" dirty="0" err="1"/>
            <a:t>workplace</a:t>
          </a:r>
          <a:endParaRPr lang="nl-NL" sz="2800" dirty="0"/>
        </a:p>
      </dgm:t>
    </dgm:pt>
    <dgm:pt modelId="{F7EFD866-E491-49C4-927C-C9F84BC437ED}" type="parTrans" cxnId="{03E9A572-0E0F-46B5-A533-D0B23679FE95}">
      <dgm:prSet/>
      <dgm:spPr/>
      <dgm:t>
        <a:bodyPr/>
        <a:lstStyle/>
        <a:p>
          <a:endParaRPr lang="nl-NL"/>
        </a:p>
      </dgm:t>
    </dgm:pt>
    <dgm:pt modelId="{E0A61B80-8931-4E66-9801-558605BE1B94}" type="sibTrans" cxnId="{03E9A572-0E0F-46B5-A533-D0B23679FE95}">
      <dgm:prSet/>
      <dgm:spPr/>
      <dgm:t>
        <a:bodyPr/>
        <a:lstStyle/>
        <a:p>
          <a:endParaRPr lang="nl-NL"/>
        </a:p>
      </dgm:t>
    </dgm:pt>
    <dgm:pt modelId="{05DF1B8A-5DDA-469F-B865-ED469076D7CC}" type="pres">
      <dgm:prSet presAssocID="{95E5E4C2-7556-4978-984E-C0785A689E0F}" presName="Name0" presStyleCnt="0">
        <dgm:presLayoutVars>
          <dgm:dir/>
          <dgm:animLvl val="lvl"/>
          <dgm:resizeHandles val="exact"/>
        </dgm:presLayoutVars>
      </dgm:prSet>
      <dgm:spPr/>
    </dgm:pt>
    <dgm:pt modelId="{F2E61520-5787-4CEF-AB76-5F87E14913B3}" type="pres">
      <dgm:prSet presAssocID="{18DDC47F-DEBC-4D5C-98C8-AA316865DA49}" presName="parTxOnly" presStyleLbl="node1" presStyleIdx="0" presStyleCnt="1" custScaleX="100000" custScaleY="50793" custLinFactNeighborX="-3823" custLinFactNeighborY="27760">
        <dgm:presLayoutVars>
          <dgm:chMax val="0"/>
          <dgm:chPref val="0"/>
          <dgm:bulletEnabled val="1"/>
        </dgm:presLayoutVars>
      </dgm:prSet>
      <dgm:spPr/>
    </dgm:pt>
  </dgm:ptLst>
  <dgm:cxnLst>
    <dgm:cxn modelId="{03E9A572-0E0F-46B5-A533-D0B23679FE95}" srcId="{95E5E4C2-7556-4978-984E-C0785A689E0F}" destId="{18DDC47F-DEBC-4D5C-98C8-AA316865DA49}" srcOrd="0" destOrd="0" parTransId="{F7EFD866-E491-49C4-927C-C9F84BC437ED}" sibTransId="{E0A61B80-8931-4E66-9801-558605BE1B94}"/>
    <dgm:cxn modelId="{138D17CC-6354-4F4C-8786-499DCCA488F2}" type="presOf" srcId="{18DDC47F-DEBC-4D5C-98C8-AA316865DA49}" destId="{F2E61520-5787-4CEF-AB76-5F87E14913B3}" srcOrd="0" destOrd="0" presId="urn:microsoft.com/office/officeart/2005/8/layout/chevron1"/>
    <dgm:cxn modelId="{EAF7EDE9-B559-48F5-8B67-DD378C7054BF}" type="presOf" srcId="{95E5E4C2-7556-4978-984E-C0785A689E0F}" destId="{05DF1B8A-5DDA-469F-B865-ED469076D7CC}" srcOrd="0" destOrd="0" presId="urn:microsoft.com/office/officeart/2005/8/layout/chevron1"/>
    <dgm:cxn modelId="{6BC9ED11-5916-46D8-80AC-694873147D3B}" type="presParOf" srcId="{05DF1B8A-5DDA-469F-B865-ED469076D7CC}" destId="{F2E61520-5787-4CEF-AB76-5F87E14913B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14A5-128F-4D82-AD07-57F2D58D4F72}">
      <dsp:nvSpPr>
        <dsp:cNvPr id="0" name=""/>
        <dsp:cNvSpPr/>
      </dsp:nvSpPr>
      <dsp:spPr>
        <a:xfrm>
          <a:off x="3015" y="960785"/>
          <a:ext cx="3674256" cy="1469702"/>
        </a:xfrm>
        <a:prstGeom prst="chevron">
          <a:avLst/>
        </a:prstGeom>
        <a:solidFill>
          <a:srgbClr val="CA00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Contact client </a:t>
          </a:r>
          <a:r>
            <a:rPr lang="nl-NL" sz="2500" kern="1200" dirty="0" err="1"/>
            <a:t>about</a:t>
          </a:r>
          <a:r>
            <a:rPr lang="nl-NL" sz="2500" kern="1200" dirty="0"/>
            <a:t> </a:t>
          </a:r>
          <a:r>
            <a:rPr lang="nl-NL" sz="2500" kern="1200" dirty="0" err="1"/>
            <a:t>terms</a:t>
          </a:r>
          <a:r>
            <a:rPr lang="nl-NL" sz="2500" kern="1200" dirty="0"/>
            <a:t> of </a:t>
          </a:r>
          <a:r>
            <a:rPr lang="nl-NL" sz="2500" kern="1200" dirty="0" err="1"/>
            <a:t>employment</a:t>
          </a:r>
          <a:endParaRPr lang="nl-NL" sz="2500" kern="1200" dirty="0"/>
        </a:p>
      </dsp:txBody>
      <dsp:txXfrm>
        <a:off x="737866" y="960785"/>
        <a:ext cx="2204554" cy="1469702"/>
      </dsp:txXfrm>
    </dsp:sp>
    <dsp:sp modelId="{70082333-FCFA-4106-B92E-684F812897BC}">
      <dsp:nvSpPr>
        <dsp:cNvPr id="0" name=""/>
        <dsp:cNvSpPr/>
      </dsp:nvSpPr>
      <dsp:spPr>
        <a:xfrm>
          <a:off x="3309847" y="960785"/>
          <a:ext cx="3674256" cy="1469702"/>
        </a:xfrm>
        <a:prstGeom prst="chevron">
          <a:avLst/>
        </a:prstGeom>
        <a:solidFill>
          <a:srgbClr val="CA00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/>
            <a:t>Inform</a:t>
          </a:r>
          <a:r>
            <a:rPr lang="nl-NL" sz="2500" kern="1200" dirty="0"/>
            <a:t> </a:t>
          </a:r>
          <a:r>
            <a:rPr lang="nl-NL" sz="2500" kern="1200" dirty="0" err="1"/>
            <a:t>your</a:t>
          </a:r>
          <a:r>
            <a:rPr lang="nl-NL" sz="2500" kern="1200" dirty="0"/>
            <a:t> employees</a:t>
          </a:r>
        </a:p>
      </dsp:txBody>
      <dsp:txXfrm>
        <a:off x="4044698" y="960785"/>
        <a:ext cx="2204554" cy="1469702"/>
      </dsp:txXfrm>
    </dsp:sp>
    <dsp:sp modelId="{C46E4B0C-7EA2-41AC-85B2-41A93140F120}">
      <dsp:nvSpPr>
        <dsp:cNvPr id="0" name=""/>
        <dsp:cNvSpPr/>
      </dsp:nvSpPr>
      <dsp:spPr>
        <a:xfrm>
          <a:off x="6616678" y="960785"/>
          <a:ext cx="3674256" cy="1469702"/>
        </a:xfrm>
        <a:prstGeom prst="chevron">
          <a:avLst/>
        </a:prstGeom>
        <a:solidFill>
          <a:srgbClr val="CA00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Register </a:t>
          </a:r>
          <a:r>
            <a:rPr lang="nl-NL" sz="2500" kern="1200" dirty="0" err="1"/>
            <a:t>and</a:t>
          </a:r>
          <a:r>
            <a:rPr lang="nl-NL" sz="2500" kern="1200" dirty="0"/>
            <a:t> </a:t>
          </a:r>
          <a:r>
            <a:rPr lang="nl-NL" sz="2500" kern="1200" dirty="0" err="1"/>
            <a:t>notify</a:t>
          </a:r>
          <a:endParaRPr lang="nl-NL" sz="2500" kern="1200" dirty="0"/>
        </a:p>
      </dsp:txBody>
      <dsp:txXfrm>
        <a:off x="7351529" y="960785"/>
        <a:ext cx="2204554" cy="1469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1520-5787-4CEF-AB76-5F87E14913B3}">
      <dsp:nvSpPr>
        <dsp:cNvPr id="0" name=""/>
        <dsp:cNvSpPr/>
      </dsp:nvSpPr>
      <dsp:spPr>
        <a:xfrm>
          <a:off x="0" y="0"/>
          <a:ext cx="10283898" cy="1519819"/>
        </a:xfrm>
        <a:prstGeom prst="chevron">
          <a:avLst/>
        </a:prstGeom>
        <a:solidFill>
          <a:srgbClr val="CA00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Ensure right </a:t>
          </a:r>
          <a:r>
            <a:rPr lang="nl-NL" sz="2800" kern="1200" dirty="0" err="1"/>
            <a:t>terms</a:t>
          </a:r>
          <a:r>
            <a:rPr lang="nl-NL" sz="2800" kern="1200" dirty="0"/>
            <a:t> of </a:t>
          </a:r>
          <a:r>
            <a:rPr lang="nl-NL" sz="2800" kern="1200" dirty="0" err="1"/>
            <a:t>employment</a:t>
          </a:r>
          <a:br>
            <a:rPr lang="nl-NL" sz="2800" kern="1200" dirty="0"/>
          </a:br>
          <a:r>
            <a:rPr lang="nl-NL" sz="2800" kern="1200" dirty="0"/>
            <a:t>Update </a:t>
          </a:r>
          <a:r>
            <a:rPr lang="nl-NL" sz="2800" kern="1200" dirty="0" err="1"/>
            <a:t>notification</a:t>
          </a:r>
          <a:br>
            <a:rPr lang="nl-NL" sz="2800" kern="1200" dirty="0"/>
          </a:br>
          <a:r>
            <a:rPr lang="nl-NL" sz="2800" kern="1200" dirty="0"/>
            <a:t>Keep </a:t>
          </a:r>
          <a:r>
            <a:rPr lang="nl-NL" sz="2800" kern="1200" dirty="0" err="1"/>
            <a:t>documents</a:t>
          </a:r>
          <a:r>
            <a:rPr lang="nl-NL" sz="2800" kern="1200" dirty="0"/>
            <a:t> at </a:t>
          </a:r>
          <a:r>
            <a:rPr lang="nl-NL" sz="2800" kern="1200" dirty="0" err="1"/>
            <a:t>the</a:t>
          </a:r>
          <a:r>
            <a:rPr lang="nl-NL" sz="2800" kern="1200" dirty="0"/>
            <a:t> </a:t>
          </a:r>
          <a:r>
            <a:rPr lang="nl-NL" sz="2800" kern="1200" dirty="0" err="1"/>
            <a:t>workplace</a:t>
          </a:r>
          <a:endParaRPr lang="nl-NL" sz="2800" kern="1200" dirty="0"/>
        </a:p>
      </dsp:txBody>
      <dsp:txXfrm>
        <a:off x="759910" y="0"/>
        <a:ext cx="8764079" cy="1519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7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52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66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99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15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38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72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6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104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2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83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2869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487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16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999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54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22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9780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00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39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5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3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66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51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81144 w 12192000"/>
              <a:gd name="connsiteY1" fmla="*/ 1291105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81144" y="1291105"/>
                </a:lnTo>
                <a:lnTo>
                  <a:pt x="6429144" y="1281961"/>
                </a:lnTo>
                <a:cubicBezTo>
                  <a:pt x="6429144" y="900361"/>
                  <a:pt x="6420000" y="381601"/>
                  <a:pt x="6420000" y="1"/>
                </a:cubicBez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9144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68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82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80895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51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41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726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5085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5268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7756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70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7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73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1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4575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52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68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1086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8673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024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8298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99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339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237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087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268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84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70695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4821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42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71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51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98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9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7419"/>
            <a:ext cx="12192000" cy="1682495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5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14105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80877 w 12192000"/>
              <a:gd name="connsiteY1" fmla="*/ 1277966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80877 w 12192000"/>
              <a:gd name="connsiteY1" fmla="*/ 1277966 h 3427413"/>
              <a:gd name="connsiteX2" fmla="*/ 6420000 w 12192000"/>
              <a:gd name="connsiteY2" fmla="*/ 1269088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80877" y="1277966"/>
                </a:lnTo>
                <a:lnTo>
                  <a:pt x="6420000" y="1269088"/>
                </a:lnTo>
                <a:lnTo>
                  <a:pt x="6420000" y="1"/>
                </a:ln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9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72000 w 12192000"/>
              <a:gd name="connsiteY1" fmla="*/ 1291105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72000 w 12192000"/>
              <a:gd name="connsiteY1" fmla="*/ 1291105 h 3427413"/>
              <a:gd name="connsiteX2" fmla="*/ 6410856 w 12192000"/>
              <a:gd name="connsiteY2" fmla="*/ 1291105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291105"/>
                </a:lnTo>
                <a:lnTo>
                  <a:pt x="6410856" y="1291105"/>
                </a:lnTo>
                <a:lnTo>
                  <a:pt x="6420000" y="1"/>
                </a:ln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6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1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9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89023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43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126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04"/>
            <a:ext cx="12192000" cy="1682495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758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25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41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98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88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40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613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8404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129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62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8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629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51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2945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23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71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6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0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85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7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6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817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14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0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96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3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6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917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8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81144 w 12192000"/>
              <a:gd name="connsiteY1" fmla="*/ 1291105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81144" y="1291105"/>
                </a:lnTo>
                <a:lnTo>
                  <a:pt x="6429144" y="1281961"/>
                </a:lnTo>
                <a:cubicBezTo>
                  <a:pt x="6429144" y="900361"/>
                  <a:pt x="6420000" y="381601"/>
                  <a:pt x="6420000" y="1"/>
                </a:cubicBez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5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-8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873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21007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1764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5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00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7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4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027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432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570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804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8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401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07448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32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616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4507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243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22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0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855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3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856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275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57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6.sv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kerkstra@minszw.nl" TargetMode="External"/><Relationship Id="rId2" Type="http://schemas.openxmlformats.org/officeDocument/2006/relationships/hyperlink" Target="mailto:jdklerk@minszw.nl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029200"/>
            <a:ext cx="12192000" cy="700576"/>
          </a:xfrm>
        </p:spPr>
        <p:txBody>
          <a:bodyPr/>
          <a:lstStyle/>
          <a:p>
            <a:r>
              <a:rPr lang="nl-NL" sz="3600" dirty="0" err="1"/>
              <a:t>Posting</a:t>
            </a:r>
            <a:r>
              <a:rPr lang="nl-NL" sz="3600" dirty="0"/>
              <a:t> </a:t>
            </a:r>
            <a:r>
              <a:rPr lang="nl-NL" sz="3600" dirty="0" err="1"/>
              <a:t>temporary</a:t>
            </a:r>
            <a:r>
              <a:rPr lang="nl-NL" sz="3600" dirty="0"/>
              <a:t> </a:t>
            </a:r>
            <a:r>
              <a:rPr lang="nl-NL" sz="3600" dirty="0" err="1"/>
              <a:t>workers</a:t>
            </a:r>
            <a:r>
              <a:rPr lang="nl-NL" sz="3600" dirty="0"/>
              <a:t>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Netherlands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body" sz="quarter" idx="10"/>
          </p:nvPr>
        </p:nvSpPr>
        <p:spPr>
          <a:xfrm>
            <a:off x="0" y="5825412"/>
            <a:ext cx="12192000" cy="861137"/>
          </a:xfrm>
        </p:spPr>
        <p:txBody>
          <a:bodyPr>
            <a:normAutofit/>
          </a:bodyPr>
          <a:lstStyle/>
          <a:p>
            <a:r>
              <a:rPr lang="en-GB" sz="1500" dirty="0">
                <a:effectLst/>
                <a:ea typeface="Times New Roman" panose="02020603050405020304" pitchFamily="18" charset="0"/>
              </a:rPr>
              <a:t>Arjan de Klerk, Deputy Head of Division, Terms of Employment and Labour Migration Division</a:t>
            </a:r>
            <a:endParaRPr lang="nl-NL" sz="1500" dirty="0">
              <a:effectLst/>
              <a:ea typeface="Calibri" panose="020F0502020204030204" pitchFamily="34" charset="0"/>
            </a:endParaRPr>
          </a:p>
          <a:p>
            <a:pPr lvl="0"/>
            <a:r>
              <a:rPr lang="en-GB" sz="1500" dirty="0">
                <a:effectLst/>
                <a:ea typeface="Times New Roman" panose="02020603050405020304" pitchFamily="18" charset="0"/>
              </a:rPr>
              <a:t>Adriana Kerkstra, Policy Adviser, Terms of Employment and Labour Migration Division</a:t>
            </a:r>
            <a:endParaRPr lang="nl-NL" sz="1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1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048D63-13A4-6FE6-3212-6D17A682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Case </a:t>
            </a:r>
            <a:r>
              <a:rPr lang="nl-NL" dirty="0" err="1"/>
              <a:t>study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1B020-E10A-4FA0-D921-2CB6CC0A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D5D261-AD1A-E76D-0EE4-1750C3E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F02F7-C152-CA14-E84C-67C9008E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06C6B0-0EEF-8E7A-A5D3-BA16ED9F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  <p:pic>
        <p:nvPicPr>
          <p:cNvPr id="10" name="Tijdelijke aanduiding voor inhoud 9" descr="Afbeelding met buitenshuis, hemel, vlag, boom&#10;&#10;Automatisch gegenereerde beschrijving">
            <a:extLst>
              <a:ext uri="{FF2B5EF4-FFF2-40B4-BE49-F238E27FC236}">
                <a16:creationId xmlns:a16="http://schemas.microsoft.com/office/drawing/2014/main" id="{7C433DD8-98A5-B57B-BB74-A2A6548EB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2"/>
          <a:stretch/>
        </p:blipFill>
        <p:spPr>
          <a:xfrm>
            <a:off x="1713548" y="2498630"/>
            <a:ext cx="2598256" cy="2805393"/>
          </a:xfrm>
        </p:spPr>
      </p:pic>
      <p:pic>
        <p:nvPicPr>
          <p:cNvPr id="12" name="Afbeelding 11" descr="Afbeelding met buitenshuis, hemel, windmolen, wolk&#10;&#10;Automatisch gegenereerde beschrijving">
            <a:extLst>
              <a:ext uri="{FF2B5EF4-FFF2-40B4-BE49-F238E27FC236}">
                <a16:creationId xmlns:a16="http://schemas.microsoft.com/office/drawing/2014/main" id="{53986DA3-9B83-8319-E143-D2AED3A662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1" r="11499"/>
          <a:stretch/>
        </p:blipFill>
        <p:spPr>
          <a:xfrm>
            <a:off x="4410075" y="2498630"/>
            <a:ext cx="2572790" cy="2805392"/>
          </a:xfrm>
          <a:prstGeom prst="rect">
            <a:avLst/>
          </a:prstGeom>
        </p:spPr>
      </p:pic>
      <p:pic>
        <p:nvPicPr>
          <p:cNvPr id="14" name="Graphic 13" descr="Handdruk silhouet">
            <a:extLst>
              <a:ext uri="{FF2B5EF4-FFF2-40B4-BE49-F238E27FC236}">
                <a16:creationId xmlns:a16="http://schemas.microsoft.com/office/drawing/2014/main" id="{FA5B8223-95A9-A6E4-1CF2-40DE20623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6814" y="5190674"/>
            <a:ext cx="1248251" cy="1248251"/>
          </a:xfrm>
          <a:prstGeom prst="rect">
            <a:avLst/>
          </a:prstGeom>
        </p:spPr>
      </p:pic>
      <p:pic>
        <p:nvPicPr>
          <p:cNvPr id="20" name="Afbeelding 19" descr="Afbeelding met Arbeider, timmerman, kleding, bouwvakker&#10;&#10;Automatisch gegenereerde beschrijving">
            <a:extLst>
              <a:ext uri="{FF2B5EF4-FFF2-40B4-BE49-F238E27FC236}">
                <a16:creationId xmlns:a16="http://schemas.microsoft.com/office/drawing/2014/main" id="{40514B34-CC1B-DA8A-3F5D-E62AA34F22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3" y="4771601"/>
            <a:ext cx="3129598" cy="2086399"/>
          </a:xfrm>
          <a:prstGeom prst="rect">
            <a:avLst/>
          </a:prstGeom>
        </p:spPr>
      </p:pic>
      <p:pic>
        <p:nvPicPr>
          <p:cNvPr id="26" name="Afbeelding 25" descr="Afbeelding met overdekt, warenhuis, vloer, doos&#10;&#10;Automatisch gegenereerde beschrijving">
            <a:extLst>
              <a:ext uri="{FF2B5EF4-FFF2-40B4-BE49-F238E27FC236}">
                <a16:creationId xmlns:a16="http://schemas.microsoft.com/office/drawing/2014/main" id="{44D06269-63CE-9846-B2AD-24800711E4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4" y="2385589"/>
            <a:ext cx="3129596" cy="2086397"/>
          </a:xfrm>
          <a:prstGeom prst="rect">
            <a:avLst/>
          </a:prstGeom>
        </p:spPr>
      </p:pic>
      <p:pic>
        <p:nvPicPr>
          <p:cNvPr id="28" name="Afbeelding 27" descr="Afbeelding met gras, buitenshuis, hemel, plant&#10;&#10;Automatisch gegenereerde beschrijving">
            <a:extLst>
              <a:ext uri="{FF2B5EF4-FFF2-40B4-BE49-F238E27FC236}">
                <a16:creationId xmlns:a16="http://schemas.microsoft.com/office/drawing/2014/main" id="{83868113-16AF-27C0-ABE4-0F01A48339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4" y="0"/>
            <a:ext cx="3129596" cy="20859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BDE0BD9-EAD2-04EC-E903-B526F31AFD6A}"/>
              </a:ext>
            </a:extLst>
          </p:cNvPr>
          <p:cNvSpPr txBox="1"/>
          <p:nvPr/>
        </p:nvSpPr>
        <p:spPr>
          <a:xfrm>
            <a:off x="2410545" y="5336712"/>
            <a:ext cx="12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effectLst/>
                <a:latin typeface="+mj-lt"/>
              </a:rPr>
              <a:t>TWA </a:t>
            </a:r>
            <a:r>
              <a:rPr lang="nl-NL" dirty="0">
                <a:latin typeface="+mj-lt"/>
              </a:rPr>
              <a:t>I</a:t>
            </a:r>
            <a:r>
              <a:rPr lang="nl-NL" b="0" i="0" dirty="0">
                <a:effectLst/>
                <a:latin typeface="+mj-lt"/>
              </a:rPr>
              <a:t>nc.</a:t>
            </a:r>
            <a:endParaRPr lang="nl-NL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0D26D1-5975-529D-6C1F-CBEB3FACCFF1}"/>
              </a:ext>
            </a:extLst>
          </p:cNvPr>
          <p:cNvSpPr txBox="1"/>
          <p:nvPr/>
        </p:nvSpPr>
        <p:spPr>
          <a:xfrm>
            <a:off x="5107072" y="5369757"/>
            <a:ext cx="12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effectLst/>
                <a:latin typeface="+mj-lt"/>
              </a:rPr>
              <a:t>Kersen B.V.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3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1B020-E10A-4FA0-D921-2CB6CC0A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D5D261-AD1A-E76D-0EE4-1750C3E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06C6B0-0EEF-8E7A-A5D3-BA16ED9F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  <p:pic>
        <p:nvPicPr>
          <p:cNvPr id="14" name="Graphic 13" descr="Handdruk silhouet">
            <a:extLst>
              <a:ext uri="{FF2B5EF4-FFF2-40B4-BE49-F238E27FC236}">
                <a16:creationId xmlns:a16="http://schemas.microsoft.com/office/drawing/2014/main" id="{FA5B8223-95A9-A6E4-1CF2-40DE20623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0640" y="5115242"/>
            <a:ext cx="1810721" cy="181072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A70BDAA-177D-C01C-9294-C72B74D33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97987"/>
              </p:ext>
            </p:extLst>
          </p:nvPr>
        </p:nvGraphicFramePr>
        <p:xfrm>
          <a:off x="1212702" y="593736"/>
          <a:ext cx="10293951" cy="339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1037F81-97A1-219D-1BB9-7C8C6F42D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15160"/>
              </p:ext>
            </p:extLst>
          </p:nvPr>
        </p:nvGraphicFramePr>
        <p:xfrm>
          <a:off x="1212702" y="3261375"/>
          <a:ext cx="10293951" cy="151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863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A114A5-128F-4D82-AD07-57F2D58D4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082333-FCFA-4106-B92E-684F81289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6E4B0C-7EA2-41AC-85B2-41A93140F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238F6-AF72-44EB-6636-8F5380C0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D03E60-2304-5D32-350D-7B5F0E702E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 err="1"/>
              <a:t>Please</a:t>
            </a:r>
            <a:r>
              <a:rPr lang="nl-NL" dirty="0"/>
              <a:t> do get in </a:t>
            </a:r>
            <a:r>
              <a:rPr lang="nl-NL" dirty="0" err="1"/>
              <a:t>touch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have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Arjan de Klerk </a:t>
            </a:r>
            <a:r>
              <a:rPr lang="nl-NL" dirty="0">
                <a:hlinkClick r:id="rId2"/>
              </a:rPr>
              <a:t>jdklerk@minszw.nl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Adriana Kerkstra </a:t>
            </a:r>
            <a:r>
              <a:rPr lang="nl-NL" dirty="0">
                <a:hlinkClick r:id="rId3"/>
              </a:rPr>
              <a:t>akerkstra@minszw.nl</a:t>
            </a:r>
            <a:r>
              <a:rPr lang="nl-N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A005D"/>
                </a:solidFill>
              </a:rPr>
              <a:t>english.postedworkers.nl </a:t>
            </a:r>
            <a:r>
              <a:rPr lang="nl-NL" dirty="0"/>
              <a:t>// </a:t>
            </a:r>
            <a:r>
              <a:rPr lang="nl-NL" dirty="0">
                <a:solidFill>
                  <a:srgbClr val="CA005D"/>
                </a:solidFill>
              </a:rPr>
              <a:t>workinnl.nl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0260D-113E-A156-FCCA-7F4CA3B7B1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F93C1E-D1AA-AD8C-79E2-F9C85F748B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62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D2722-3FFA-BD8A-C9CD-8C953CC9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67D29B-B7EB-58A8-B52F-3F39C85A0E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90145" y="1234670"/>
            <a:ext cx="3766856" cy="817562"/>
          </a:xfrm>
        </p:spPr>
        <p:txBody>
          <a:bodyPr/>
          <a:lstStyle/>
          <a:p>
            <a:r>
              <a:rPr lang="nl-NL" dirty="0" err="1"/>
              <a:t>Introductory</a:t>
            </a:r>
            <a:r>
              <a:rPr lang="nl-NL" dirty="0"/>
              <a:t> </a:t>
            </a:r>
            <a:r>
              <a:rPr lang="nl-NL" dirty="0" err="1"/>
              <a:t>remarks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A84046-B101-4D7D-C066-1367CADB58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90145" y="2379655"/>
            <a:ext cx="3766856" cy="817562"/>
          </a:xfrm>
        </p:spPr>
        <p:txBody>
          <a:bodyPr/>
          <a:lstStyle/>
          <a:p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employment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85F8B7-9C3B-7A93-C192-499572DEA6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90145" y="3528944"/>
            <a:ext cx="3766856" cy="817562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duty</a:t>
            </a:r>
            <a:endParaRPr lang="nl-NL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06C2626A-8F62-CD58-62EF-4FE41A8961C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85A4F567-3566-652C-33A6-D2860A6BA02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4C2D8B9-31A1-B4AD-6530-D83670193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7140" y="1316189"/>
            <a:ext cx="1373005" cy="817563"/>
          </a:xfrm>
        </p:spPr>
        <p:txBody>
          <a:bodyPr/>
          <a:lstStyle/>
          <a:p>
            <a:r>
              <a:rPr lang="nl-NL" dirty="0"/>
              <a:t>1.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AF467A2-7B55-845E-67FF-ED82AC5BD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7140" y="2461418"/>
            <a:ext cx="1373005" cy="817563"/>
          </a:xfrm>
        </p:spPr>
        <p:txBody>
          <a:bodyPr/>
          <a:lstStyle/>
          <a:p>
            <a:r>
              <a:rPr lang="nl-NL" dirty="0"/>
              <a:t>2.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2A6A72DB-48A7-6991-22D2-D458E069E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7140" y="3606647"/>
            <a:ext cx="1373005" cy="817563"/>
          </a:xfrm>
        </p:spPr>
        <p:txBody>
          <a:bodyPr/>
          <a:lstStyle/>
          <a:p>
            <a:r>
              <a:rPr lang="nl-NL" dirty="0"/>
              <a:t>3.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9804EAE4-9CD6-698C-31FD-567710DEDFBB}"/>
              </a:ext>
            </a:extLst>
          </p:cNvPr>
          <p:cNvSpPr txBox="1">
            <a:spLocks/>
          </p:cNvSpPr>
          <p:nvPr/>
        </p:nvSpPr>
        <p:spPr>
          <a:xfrm>
            <a:off x="7790145" y="4595088"/>
            <a:ext cx="3766856" cy="817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3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Case </a:t>
            </a:r>
            <a:r>
              <a:rPr lang="nl-NL" dirty="0" err="1"/>
              <a:t>study</a:t>
            </a:r>
            <a:endParaRPr lang="nl-NL" dirty="0"/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FFA4A1A6-0ED9-EF70-A528-19DBCCEB0BFB}"/>
              </a:ext>
            </a:extLst>
          </p:cNvPr>
          <p:cNvSpPr txBox="1">
            <a:spLocks/>
          </p:cNvSpPr>
          <p:nvPr/>
        </p:nvSpPr>
        <p:spPr>
          <a:xfrm>
            <a:off x="6417140" y="4672791"/>
            <a:ext cx="1373005" cy="817563"/>
          </a:xfrm>
          <a:prstGeom prst="rect">
            <a:avLst/>
          </a:prstGeom>
        </p:spPr>
        <p:txBody>
          <a:bodyPr vert="horz" lIns="91440" tIns="45720" rIns="91440" bIns="46800" rtlCol="0" anchor="b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4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43599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6588DB9-CE1C-EE7B-41E6-15731A3C5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Foreign</a:t>
            </a:r>
            <a:r>
              <a:rPr lang="nl-NL" dirty="0"/>
              <a:t> </a:t>
            </a:r>
            <a:r>
              <a:rPr lang="nl-NL" dirty="0" err="1"/>
              <a:t>workers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Temporary</a:t>
            </a:r>
            <a:r>
              <a:rPr lang="nl-NL" dirty="0"/>
              <a:t> </a:t>
            </a:r>
            <a:r>
              <a:rPr lang="nl-NL" dirty="0" err="1"/>
              <a:t>employment</a:t>
            </a:r>
            <a:r>
              <a:rPr lang="nl-NL" dirty="0"/>
              <a:t> </a:t>
            </a:r>
            <a:r>
              <a:rPr lang="nl-NL" dirty="0" err="1"/>
              <a:t>agencies</a:t>
            </a:r>
            <a:r>
              <a:rPr lang="nl-NL" dirty="0"/>
              <a:t> (TWA)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Abuse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exploitation</a:t>
            </a:r>
            <a:r>
              <a:rPr lang="nl-NL" dirty="0"/>
              <a:t> – new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TWA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Posting</a:t>
            </a:r>
            <a:r>
              <a:rPr lang="nl-NL" dirty="0"/>
              <a:t> of </a:t>
            </a:r>
            <a:r>
              <a:rPr lang="nl-NL" dirty="0" err="1"/>
              <a:t>third</a:t>
            </a:r>
            <a:r>
              <a:rPr lang="nl-NL" dirty="0"/>
              <a:t> country </a:t>
            </a:r>
            <a:r>
              <a:rPr lang="nl-NL" dirty="0" err="1"/>
              <a:t>nationals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D9DE56-4504-412E-9301-D84B8089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Introductory</a:t>
            </a:r>
            <a:r>
              <a:rPr lang="nl-NL" dirty="0"/>
              <a:t> </a:t>
            </a:r>
            <a:r>
              <a:rPr lang="nl-NL" dirty="0" err="1"/>
              <a:t>remarks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6CC4D9-9E18-CDE8-2AF2-64441849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4B1A5A-ECF2-4CD5-A893-1A4CAEA3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7F4309-04FA-5095-11A1-3260F54B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6201A7F-71B1-DB4E-00B1-09D2E00D0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Employment</a:t>
            </a:r>
            <a:r>
              <a:rPr lang="nl-NL" dirty="0"/>
              <a:t> </a:t>
            </a:r>
            <a:r>
              <a:rPr lang="nl-NL" dirty="0" err="1"/>
              <a:t>Posted</a:t>
            </a:r>
            <a:r>
              <a:rPr lang="nl-NL" dirty="0"/>
              <a:t> </a:t>
            </a:r>
            <a:r>
              <a:rPr lang="nl-NL" dirty="0" err="1"/>
              <a:t>Workers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EU Act + </a:t>
            </a:r>
            <a:r>
              <a:rPr lang="nl-NL" dirty="0" err="1"/>
              <a:t>Waadi</a:t>
            </a:r>
            <a:r>
              <a:rPr lang="nl-NL" dirty="0"/>
              <a:t>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Principle</a:t>
            </a:r>
            <a:r>
              <a:rPr lang="nl-NL" dirty="0"/>
              <a:t> 1: </a:t>
            </a:r>
            <a:r>
              <a:rPr lang="nl-NL" dirty="0" err="1"/>
              <a:t>Equal</a:t>
            </a:r>
            <a:r>
              <a:rPr lang="nl-NL" dirty="0"/>
              <a:t> </a:t>
            </a:r>
            <a:r>
              <a:rPr lang="nl-NL" dirty="0" err="1"/>
              <a:t>pay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equal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posted</a:t>
            </a:r>
            <a:r>
              <a:rPr lang="nl-NL" dirty="0"/>
              <a:t> </a:t>
            </a:r>
            <a:r>
              <a:rPr lang="nl-NL" i="1" dirty="0" err="1"/>
              <a:t>temporary</a:t>
            </a:r>
            <a:r>
              <a:rPr lang="nl-NL" dirty="0"/>
              <a:t> </a:t>
            </a:r>
            <a:r>
              <a:rPr lang="nl-NL" dirty="0" err="1"/>
              <a:t>workers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employment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identical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Dutch </a:t>
            </a:r>
            <a:r>
              <a:rPr lang="nl-NL" dirty="0" err="1"/>
              <a:t>counterparts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Principle</a:t>
            </a:r>
            <a:r>
              <a:rPr lang="nl-NL" dirty="0"/>
              <a:t> 2: </a:t>
            </a:r>
            <a:r>
              <a:rPr lang="nl-NL" dirty="0" err="1"/>
              <a:t>Employer</a:t>
            </a:r>
            <a:r>
              <a:rPr lang="nl-NL" dirty="0"/>
              <a:t> </a:t>
            </a:r>
            <a:r>
              <a:rPr lang="nl-NL" dirty="0" err="1"/>
              <a:t>remains</a:t>
            </a:r>
            <a:r>
              <a:rPr lang="nl-NL" dirty="0"/>
              <a:t> </a:t>
            </a:r>
            <a:r>
              <a:rPr lang="nl-NL" dirty="0" err="1"/>
              <a:t>responsible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98B3DE-7A21-3D6B-71F8-3E80223A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employment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F58030-2083-EC25-7EB7-0D0692FA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ABA79-EBC5-23E9-96BE-34F816D3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88522A-E588-77FC-8FF7-B40BBE78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6201A7F-71B1-DB4E-00B1-09D2E00D0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Administrative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Register </a:t>
            </a:r>
            <a:r>
              <a:rPr lang="nl-NL" dirty="0" err="1"/>
              <a:t>with</a:t>
            </a:r>
            <a:r>
              <a:rPr lang="nl-NL" dirty="0"/>
              <a:t> Dutch </a:t>
            </a:r>
            <a:r>
              <a:rPr lang="nl-NL" dirty="0" err="1"/>
              <a:t>Chamber</a:t>
            </a:r>
            <a:r>
              <a:rPr lang="nl-NL" dirty="0"/>
              <a:t> of Commerce on </a:t>
            </a:r>
            <a:r>
              <a:rPr lang="nl-NL" dirty="0">
                <a:solidFill>
                  <a:srgbClr val="CA005D"/>
                </a:solidFill>
              </a:rPr>
              <a:t>kvk.nl/en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Posting</a:t>
            </a:r>
            <a:r>
              <a:rPr lang="nl-NL" dirty="0"/>
              <a:t>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duty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Documents</a:t>
            </a:r>
            <a:r>
              <a:rPr lang="nl-NL" dirty="0"/>
              <a:t> at </a:t>
            </a:r>
            <a:r>
              <a:rPr lang="nl-NL" dirty="0" err="1"/>
              <a:t>workplace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Posting</a:t>
            </a:r>
            <a:r>
              <a:rPr lang="nl-NL" dirty="0"/>
              <a:t> </a:t>
            </a:r>
            <a:r>
              <a:rPr lang="nl-NL" dirty="0" err="1"/>
              <a:t>third</a:t>
            </a:r>
            <a:r>
              <a:rPr lang="nl-NL" dirty="0"/>
              <a:t> country </a:t>
            </a:r>
            <a:r>
              <a:rPr lang="nl-NL" dirty="0" err="1"/>
              <a:t>nationals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More information on </a:t>
            </a:r>
            <a:r>
              <a:rPr lang="nl-NL" dirty="0">
                <a:solidFill>
                  <a:srgbClr val="CA005D"/>
                </a:solidFill>
              </a:rPr>
              <a:t>english.postedworkers.nl </a:t>
            </a:r>
            <a:r>
              <a:rPr lang="nl-NL" dirty="0" err="1"/>
              <a:t>and</a:t>
            </a:r>
            <a:r>
              <a:rPr lang="nl-NL" dirty="0">
                <a:solidFill>
                  <a:srgbClr val="CA005D"/>
                </a:solidFill>
              </a:rPr>
              <a:t> workinnl.nl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98B3DE-7A21-3D6B-71F8-3E80223A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employment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F58030-2083-EC25-7EB7-0D0692FA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ABA79-EBC5-23E9-96BE-34F816D3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88522A-E588-77FC-8FF7-B40BBE78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D5344F-AE5F-2FA6-43B8-6C685B0B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FC3A3B-2934-708B-6424-F0823FE3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9C53BB-8B85-77A0-B108-06D91F35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75248B9-BC73-1D34-DEC1-98D7FAB812F3}"/>
              </a:ext>
            </a:extLst>
          </p:cNvPr>
          <p:cNvSpPr/>
          <p:nvPr/>
        </p:nvSpPr>
        <p:spPr>
          <a:xfrm>
            <a:off x="0" y="-24580"/>
            <a:ext cx="12192000" cy="688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D3429B-917A-F814-E2FA-C049E457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32" y="363374"/>
            <a:ext cx="9618754" cy="50076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E8CAD28-2D07-0C57-0797-C0D64B4B2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811" y="1703595"/>
            <a:ext cx="5758457" cy="430560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CECCB72-D7CD-70B6-1E54-8C3FC5A0A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372" y="441135"/>
            <a:ext cx="7619256" cy="59757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D4D5AC-C975-E382-3346-6B841547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728" y="0"/>
            <a:ext cx="8866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B6339A-120B-80FE-1CF3-110F8DA2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4"/>
            <a:ext cx="10923588" cy="415195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err="1"/>
              <a:t>Prepare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checklist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factsheet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>
                <a:solidFill>
                  <a:srgbClr val="CA005D"/>
                </a:solidFill>
              </a:rPr>
              <a:t>postedworkers.nl</a:t>
            </a:r>
          </a:p>
          <a:p>
            <a:pPr marL="457200" indent="-457200">
              <a:buAutoNum type="arabicPeriod"/>
            </a:pPr>
            <a:r>
              <a:rPr lang="nl-NL" dirty="0" err="1"/>
              <a:t>Submit</a:t>
            </a:r>
            <a:r>
              <a:rPr lang="nl-NL" dirty="0"/>
              <a:t> (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posting</a:t>
            </a:r>
            <a:r>
              <a:rPr lang="nl-NL" dirty="0"/>
              <a:t> starts)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Portal: </a:t>
            </a:r>
            <a:r>
              <a:rPr lang="nl-NL" dirty="0">
                <a:solidFill>
                  <a:srgbClr val="CA005D"/>
                </a:solidFill>
              </a:rPr>
              <a:t>meldloket.postedworkers.nl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048D63-13A4-6FE6-3212-6D17A682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The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duty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1B020-E10A-4FA0-D921-2CB6CC0A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D5D261-AD1A-E76D-0EE4-1750C3E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06C6B0-0EEF-8E7A-A5D3-BA16ED9F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F431AC5-3C1F-39FC-2093-0C758EE7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C2A0449-2BCF-D857-5CB4-3B6390C6BB6C}"/>
              </a:ext>
            </a:extLst>
          </p:cNvPr>
          <p:cNvSpPr/>
          <p:nvPr/>
        </p:nvSpPr>
        <p:spPr>
          <a:xfrm>
            <a:off x="4791072" y="-16563"/>
            <a:ext cx="4163374" cy="230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725AFEA-6579-7440-6F9E-A5D58CE4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944972"/>
            <a:ext cx="9953625" cy="49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8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B6339A-120B-80FE-1CF3-110F8DA2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4"/>
            <a:ext cx="10923588" cy="415195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err="1"/>
              <a:t>Prepare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checklist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factsheet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>
                <a:solidFill>
                  <a:srgbClr val="CA005D"/>
                </a:solidFill>
              </a:rPr>
              <a:t>postedworkers.nl</a:t>
            </a:r>
          </a:p>
          <a:p>
            <a:pPr marL="457200" indent="-457200">
              <a:buAutoNum type="arabicPeriod"/>
            </a:pPr>
            <a:r>
              <a:rPr lang="nl-NL" dirty="0" err="1"/>
              <a:t>Submit</a:t>
            </a:r>
            <a:r>
              <a:rPr lang="nl-NL" dirty="0"/>
              <a:t> (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posting</a:t>
            </a:r>
            <a:r>
              <a:rPr lang="nl-NL" dirty="0"/>
              <a:t> starts)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Portal: </a:t>
            </a:r>
            <a:r>
              <a:rPr lang="nl-NL" dirty="0">
                <a:solidFill>
                  <a:srgbClr val="CA005D"/>
                </a:solidFill>
              </a:rPr>
              <a:t>meldloket.postedworkers.nl</a:t>
            </a:r>
          </a:p>
          <a:p>
            <a:pPr marL="457200" indent="-457200">
              <a:buAutoNum type="arabicPeriod"/>
            </a:pPr>
            <a:r>
              <a:rPr lang="nl-NL" dirty="0"/>
              <a:t>Check (</a:t>
            </a:r>
            <a:r>
              <a:rPr lang="nl-NL" dirty="0" err="1"/>
              <a:t>by</a:t>
            </a:r>
            <a:r>
              <a:rPr lang="nl-NL" dirty="0"/>
              <a:t> Dutch client)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! </a:t>
            </a:r>
            <a:r>
              <a:rPr lang="nl-NL" dirty="0" err="1"/>
              <a:t>Use</a:t>
            </a:r>
            <a:r>
              <a:rPr lang="nl-NL" dirty="0"/>
              <a:t> correct email </a:t>
            </a:r>
            <a:r>
              <a:rPr lang="nl-NL" dirty="0" err="1"/>
              <a:t>address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necessary</a:t>
            </a:r>
            <a:r>
              <a:rPr lang="nl-NL" dirty="0"/>
              <a:t>, change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notification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r>
              <a:rPr lang="nl-NL" dirty="0"/>
              <a:t>! Report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E.g. </a:t>
            </a:r>
            <a:r>
              <a:rPr lang="nl-NL" sz="2000" dirty="0" err="1"/>
              <a:t>if</a:t>
            </a:r>
            <a:r>
              <a:rPr lang="nl-NL" sz="2000" dirty="0"/>
              <a:t> </a:t>
            </a:r>
            <a:r>
              <a:rPr lang="nl-NL" sz="2000" dirty="0" err="1"/>
              <a:t>posting</a:t>
            </a:r>
            <a:r>
              <a:rPr lang="nl-NL" sz="2000" dirty="0"/>
              <a:t> takes </a:t>
            </a:r>
            <a:r>
              <a:rPr lang="nl-NL" sz="2000" dirty="0" err="1"/>
              <a:t>longer</a:t>
            </a: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E.g. </a:t>
            </a:r>
            <a:r>
              <a:rPr lang="nl-NL" sz="2000" dirty="0" err="1"/>
              <a:t>if</a:t>
            </a:r>
            <a:r>
              <a:rPr lang="nl-NL" sz="2000" dirty="0"/>
              <a:t> </a:t>
            </a:r>
            <a:r>
              <a:rPr lang="nl-NL" sz="2000" dirty="0" err="1"/>
              <a:t>workers</a:t>
            </a:r>
            <a:r>
              <a:rPr lang="nl-NL" sz="2000" dirty="0"/>
              <a:t> are sent on </a:t>
            </a:r>
            <a:r>
              <a:rPr lang="nl-NL" sz="2000" dirty="0" err="1"/>
              <a:t>to</a:t>
            </a:r>
            <a:r>
              <a:rPr lang="nl-NL" sz="2000" dirty="0"/>
              <a:t> different service </a:t>
            </a:r>
            <a:r>
              <a:rPr lang="nl-NL" sz="2000" dirty="0" err="1"/>
              <a:t>recipient</a:t>
            </a: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048D63-13A4-6FE6-3212-6D17A682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The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duty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1B020-E10A-4FA0-D921-2CB6CC0A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Bratislava, 13th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D5D261-AD1A-E76D-0EE4-1750C3E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06C6B0-0EEF-8E7A-A5D3-BA16ED9F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65736"/>
            <a:ext cx="2401247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W Nederlands 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2.xml><?xml version="1.0" encoding="utf-8"?>
<a:theme xmlns:a="http://schemas.openxmlformats.org/drawingml/2006/main" name="SZW Engels 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3.xml><?xml version="1.0" encoding="utf-8"?>
<a:theme xmlns:a="http://schemas.openxmlformats.org/drawingml/2006/main" name="SZW Frans 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4.xml><?xml version="1.0" encoding="utf-8"?>
<a:theme xmlns:a="http://schemas.openxmlformats.org/drawingml/2006/main" name="SZW Duits 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SZW</Template>
  <TotalTime>0</TotalTime>
  <Words>402</Words>
  <Application>Microsoft Office PowerPoint</Application>
  <PresentationFormat>Breedbeeld</PresentationFormat>
  <Paragraphs>80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SZW Nederlands Rijkshuisstijl Robijnrood</vt:lpstr>
      <vt:lpstr>SZW Engels Rijkshuisstijl Robijnrood</vt:lpstr>
      <vt:lpstr>SZW Frans Rijkshuisstijl Robijnrood</vt:lpstr>
      <vt:lpstr>SZW Duits Rijkshuisstijl Robijnrood</vt:lpstr>
      <vt:lpstr>Posting temporary workers to the Netherlands</vt:lpstr>
      <vt:lpstr>Contents</vt:lpstr>
      <vt:lpstr>1. Introductory remarks</vt:lpstr>
      <vt:lpstr>2. Terms of employment</vt:lpstr>
      <vt:lpstr>2. Terms of employment</vt:lpstr>
      <vt:lpstr>PowerPoint-presentatie</vt:lpstr>
      <vt:lpstr>3. The notification duty</vt:lpstr>
      <vt:lpstr>PowerPoint-presentatie</vt:lpstr>
      <vt:lpstr>3. The notification duty</vt:lpstr>
      <vt:lpstr>4. Case study</vt:lpstr>
      <vt:lpstr>PowerPoint-presentatie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2022-10-03T08:50:02Z</dcterms:created>
  <dcterms:modified xsi:type="dcterms:W3CDTF">2023-06-08T16:29:19Z</dcterms:modified>
  <cp:version/>
</cp:coreProperties>
</file>