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17"/>
  </p:notesMasterIdLst>
  <p:sldIdLst>
    <p:sldId id="256" r:id="rId2"/>
    <p:sldId id="303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979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87971" autoAdjust="0"/>
  </p:normalViewPr>
  <p:slideViewPr>
    <p:cSldViewPr snapToGrid="0" snapToObjects="1">
      <p:cViewPr varScale="1">
        <p:scale>
          <a:sx n="101" d="100"/>
          <a:sy n="101" d="100"/>
        </p:scale>
        <p:origin x="193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6BAACC-86A0-414D-ABCC-C798DC53F512}" type="doc">
      <dgm:prSet loTypeId="urn:microsoft.com/office/officeart/2005/8/layout/radial6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7A997AA1-460A-45CF-9012-E13B443D977B}">
      <dgm:prSet phldrT="[Text]" custT="1"/>
      <dgm:spPr/>
      <dgm:t>
        <a:bodyPr/>
        <a:lstStyle/>
        <a:p>
          <a:r>
            <a:rPr lang="sk-SK" sz="2100" b="1" dirty="0" smtClean="0"/>
            <a:t>Inšpekcia práce</a:t>
          </a:r>
          <a:endParaRPr lang="sk-SK" sz="2100" b="1" dirty="0"/>
        </a:p>
      </dgm:t>
    </dgm:pt>
    <dgm:pt modelId="{3D94358C-6719-4CB3-A306-2407D6BA62EE}" type="parTrans" cxnId="{2944BCDE-18D7-4AFD-ACC4-25F2E3195442}">
      <dgm:prSet/>
      <dgm:spPr/>
      <dgm:t>
        <a:bodyPr/>
        <a:lstStyle/>
        <a:p>
          <a:endParaRPr lang="sk-SK"/>
        </a:p>
      </dgm:t>
    </dgm:pt>
    <dgm:pt modelId="{77383CDC-ADB2-4996-827D-32E304836AE1}" type="sibTrans" cxnId="{2944BCDE-18D7-4AFD-ACC4-25F2E3195442}">
      <dgm:prSet/>
      <dgm:spPr/>
      <dgm:t>
        <a:bodyPr/>
        <a:lstStyle/>
        <a:p>
          <a:endParaRPr lang="sk-SK"/>
        </a:p>
      </dgm:t>
    </dgm:pt>
    <dgm:pt modelId="{5B35145F-7185-47C6-A57B-009711B4D79E}">
      <dgm:prSet phldrT="[Text]" custT="1"/>
      <dgm:spPr/>
      <dgm:t>
        <a:bodyPr/>
        <a:lstStyle/>
        <a:p>
          <a:r>
            <a:rPr lang="sk-SK" sz="1600" b="1" dirty="0" smtClean="0"/>
            <a:t>BOZP</a:t>
          </a:r>
          <a:endParaRPr lang="sk-SK" sz="1600" b="1" dirty="0"/>
        </a:p>
      </dgm:t>
    </dgm:pt>
    <dgm:pt modelId="{AAFAE4BD-4A09-4777-BA28-DB275D9545C9}" type="parTrans" cxnId="{6139B741-7E83-4E8B-9DDC-6FEE379B7FA9}">
      <dgm:prSet/>
      <dgm:spPr/>
      <dgm:t>
        <a:bodyPr/>
        <a:lstStyle/>
        <a:p>
          <a:endParaRPr lang="sk-SK"/>
        </a:p>
      </dgm:t>
    </dgm:pt>
    <dgm:pt modelId="{2692C517-A904-4246-A65E-DDEDD9FCD42A}" type="sibTrans" cxnId="{6139B741-7E83-4E8B-9DDC-6FEE379B7FA9}">
      <dgm:prSet/>
      <dgm:spPr/>
      <dgm:t>
        <a:bodyPr/>
        <a:lstStyle/>
        <a:p>
          <a:endParaRPr lang="sk-SK"/>
        </a:p>
      </dgm:t>
    </dgm:pt>
    <dgm:pt modelId="{3B17EABC-557C-4464-9328-EEC646D1C3DB}">
      <dgm:prSet phldrT="[Text]" custT="1"/>
      <dgm:spPr>
        <a:solidFill>
          <a:srgbClr val="FF0000"/>
        </a:solidFill>
      </dgm:spPr>
      <dgm:t>
        <a:bodyPr/>
        <a:lstStyle/>
        <a:p>
          <a:r>
            <a:rPr lang="sk-SK" sz="1000" b="1" dirty="0" smtClean="0"/>
            <a:t>Nelegálna práca / zamestnávanie</a:t>
          </a:r>
          <a:endParaRPr lang="sk-SK" sz="1000" b="1" dirty="0"/>
        </a:p>
      </dgm:t>
    </dgm:pt>
    <dgm:pt modelId="{C4293AE1-2811-4308-B744-7E64FD07F45F}" type="parTrans" cxnId="{FFA1065F-7DA0-4BF4-B650-20F037B749A6}">
      <dgm:prSet/>
      <dgm:spPr/>
      <dgm:t>
        <a:bodyPr/>
        <a:lstStyle/>
        <a:p>
          <a:endParaRPr lang="sk-SK"/>
        </a:p>
      </dgm:t>
    </dgm:pt>
    <dgm:pt modelId="{965D16EA-B4A8-4A18-A803-1478F4F83ECE}" type="sibTrans" cxnId="{FFA1065F-7DA0-4BF4-B650-20F037B749A6}">
      <dgm:prSet/>
      <dgm:spPr/>
      <dgm:t>
        <a:bodyPr/>
        <a:lstStyle/>
        <a:p>
          <a:endParaRPr lang="sk-SK"/>
        </a:p>
      </dgm:t>
    </dgm:pt>
    <dgm:pt modelId="{3DD3038F-3216-40D0-BC35-80DEA2FC18E0}">
      <dgm:prSet phldrT="[Text]"/>
      <dgm:spPr>
        <a:solidFill>
          <a:schemeClr val="accent1"/>
        </a:solidFill>
      </dgm:spPr>
      <dgm:t>
        <a:bodyPr/>
        <a:lstStyle/>
        <a:p>
          <a:r>
            <a:rPr lang="sk-SK" b="1" dirty="0" smtClean="0"/>
            <a:t>Vysielanie zamestnancov</a:t>
          </a:r>
          <a:endParaRPr lang="sk-SK" b="1" dirty="0"/>
        </a:p>
      </dgm:t>
    </dgm:pt>
    <dgm:pt modelId="{B0FF7BCB-D6A0-4B86-BD3D-762A67401524}" type="parTrans" cxnId="{85632720-4A6A-4D96-90E0-F3856AFDDC77}">
      <dgm:prSet/>
      <dgm:spPr/>
      <dgm:t>
        <a:bodyPr/>
        <a:lstStyle/>
        <a:p>
          <a:endParaRPr lang="sk-SK"/>
        </a:p>
      </dgm:t>
    </dgm:pt>
    <dgm:pt modelId="{E90BDABA-3DFA-4EAC-BE02-3EDB987A4562}" type="sibTrans" cxnId="{85632720-4A6A-4D96-90E0-F3856AFDDC77}">
      <dgm:prSet/>
      <dgm:spPr/>
      <dgm:t>
        <a:bodyPr/>
        <a:lstStyle/>
        <a:p>
          <a:endParaRPr lang="sk-SK"/>
        </a:p>
      </dgm:t>
    </dgm:pt>
    <dgm:pt modelId="{3A25F9E3-26AB-496E-B204-8B7C3071E60D}">
      <dgm:prSet custT="1"/>
      <dgm:spPr/>
      <dgm:t>
        <a:bodyPr/>
        <a:lstStyle/>
        <a:p>
          <a:endParaRPr lang="sk-SK" sz="1600" b="1" dirty="0" smtClean="0"/>
        </a:p>
        <a:p>
          <a:r>
            <a:rPr lang="sk-SK" sz="1600" b="1" dirty="0" smtClean="0"/>
            <a:t>Ostatné</a:t>
          </a:r>
        </a:p>
        <a:p>
          <a:endParaRPr lang="sk-SK" sz="1600" b="1" dirty="0"/>
        </a:p>
      </dgm:t>
    </dgm:pt>
    <dgm:pt modelId="{BB095C86-0F59-422A-B7D6-F60F663C66D4}" type="parTrans" cxnId="{1D404AB3-BBAE-4C8B-BF51-67D115F6DB63}">
      <dgm:prSet/>
      <dgm:spPr/>
      <dgm:t>
        <a:bodyPr/>
        <a:lstStyle/>
        <a:p>
          <a:endParaRPr lang="sk-SK"/>
        </a:p>
      </dgm:t>
    </dgm:pt>
    <dgm:pt modelId="{70B461A4-79FC-4BA4-90E5-1E2A30FCF6B0}" type="sibTrans" cxnId="{1D404AB3-BBAE-4C8B-BF51-67D115F6DB63}">
      <dgm:prSet/>
      <dgm:spPr/>
      <dgm:t>
        <a:bodyPr/>
        <a:lstStyle/>
        <a:p>
          <a:endParaRPr lang="sk-SK"/>
        </a:p>
      </dgm:t>
    </dgm:pt>
    <dgm:pt modelId="{67EB8A7D-F352-4DB9-94F4-EBDA433D3561}">
      <dgm:prSet custT="1"/>
      <dgm:spPr/>
      <dgm:t>
        <a:bodyPr/>
        <a:lstStyle/>
        <a:p>
          <a:r>
            <a:rPr lang="sk-SK" sz="1600" b="1" dirty="0" smtClean="0"/>
            <a:t>PPV</a:t>
          </a:r>
          <a:endParaRPr lang="sk-SK" sz="1600" b="1" dirty="0"/>
        </a:p>
      </dgm:t>
    </dgm:pt>
    <dgm:pt modelId="{EFF74923-142D-423F-921B-AE45347D14A0}" type="parTrans" cxnId="{B63480C8-1A5E-4FB0-B05E-5C03D1A355A4}">
      <dgm:prSet/>
      <dgm:spPr/>
      <dgm:t>
        <a:bodyPr/>
        <a:lstStyle/>
        <a:p>
          <a:endParaRPr lang="sk-SK"/>
        </a:p>
      </dgm:t>
    </dgm:pt>
    <dgm:pt modelId="{B4F2C5CC-B5C6-4C6B-BEB6-3097A9505F87}" type="sibTrans" cxnId="{B63480C8-1A5E-4FB0-B05E-5C03D1A355A4}">
      <dgm:prSet/>
      <dgm:spPr/>
      <dgm:t>
        <a:bodyPr/>
        <a:lstStyle/>
        <a:p>
          <a:endParaRPr lang="sk-SK"/>
        </a:p>
      </dgm:t>
    </dgm:pt>
    <dgm:pt modelId="{390B6082-FC9B-4EF0-BB40-BAB0E5F14F7F}">
      <dgm:prSet custT="1"/>
      <dgm:spPr/>
      <dgm:t>
        <a:bodyPr/>
        <a:lstStyle/>
        <a:p>
          <a:r>
            <a:rPr lang="sk-SK" sz="1200" b="1" dirty="0" smtClean="0"/>
            <a:t>štátnozamestnanecké vzťahy</a:t>
          </a:r>
          <a:endParaRPr lang="sk-SK" sz="1200" b="1" dirty="0"/>
        </a:p>
      </dgm:t>
    </dgm:pt>
    <dgm:pt modelId="{E3ECCCB2-79EF-41E3-BD18-821A7C286DF9}" type="parTrans" cxnId="{56435D74-93D7-48E8-92AF-712F056FA943}">
      <dgm:prSet/>
      <dgm:spPr/>
      <dgm:t>
        <a:bodyPr/>
        <a:lstStyle/>
        <a:p>
          <a:endParaRPr lang="sk-SK"/>
        </a:p>
      </dgm:t>
    </dgm:pt>
    <dgm:pt modelId="{C720CD30-3EC0-4E6D-B43B-7ED9A7A06CDE}" type="sibTrans" cxnId="{56435D74-93D7-48E8-92AF-712F056FA943}">
      <dgm:prSet/>
      <dgm:spPr/>
      <dgm:t>
        <a:bodyPr/>
        <a:lstStyle/>
        <a:p>
          <a:endParaRPr lang="sk-SK"/>
        </a:p>
      </dgm:t>
    </dgm:pt>
    <dgm:pt modelId="{23EE79E2-440E-42E0-BFAF-F90FCFE9EABF}">
      <dgm:prSet custT="1"/>
      <dgm:spPr/>
      <dgm:t>
        <a:bodyPr/>
        <a:lstStyle/>
        <a:p>
          <a:r>
            <a:rPr lang="sk-SK" sz="1400" b="1" dirty="0" smtClean="0"/>
            <a:t>Kolektívne</a:t>
          </a:r>
          <a:r>
            <a:rPr lang="sk-SK" sz="1300" b="1" dirty="0" smtClean="0"/>
            <a:t> zmluvy</a:t>
          </a:r>
          <a:endParaRPr lang="sk-SK" sz="1300" b="1" dirty="0"/>
        </a:p>
      </dgm:t>
    </dgm:pt>
    <dgm:pt modelId="{A1F31EE5-28C4-4C22-A762-CC174F879C9A}" type="parTrans" cxnId="{6F0E48BB-0C9F-456B-8870-F9EB1C429CB7}">
      <dgm:prSet/>
      <dgm:spPr/>
      <dgm:t>
        <a:bodyPr/>
        <a:lstStyle/>
        <a:p>
          <a:endParaRPr lang="sk-SK"/>
        </a:p>
      </dgm:t>
    </dgm:pt>
    <dgm:pt modelId="{5F973D53-1BC0-4C76-902B-C9C9E5096B5B}" type="sibTrans" cxnId="{6F0E48BB-0C9F-456B-8870-F9EB1C429CB7}">
      <dgm:prSet/>
      <dgm:spPr/>
      <dgm:t>
        <a:bodyPr/>
        <a:lstStyle/>
        <a:p>
          <a:endParaRPr lang="sk-SK"/>
        </a:p>
      </dgm:t>
    </dgm:pt>
    <dgm:pt modelId="{9FE4838C-5706-49C1-8EB1-5F7C6F3CEC1C}" type="pres">
      <dgm:prSet presAssocID="{636BAACC-86A0-414D-ABCC-C798DC53F51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2CF79D4B-701E-456C-A1B5-EF842001E9D1}" type="pres">
      <dgm:prSet presAssocID="{7A997AA1-460A-45CF-9012-E13B443D977B}" presName="centerShape" presStyleLbl="node0" presStyleIdx="0" presStyleCnt="1"/>
      <dgm:spPr/>
      <dgm:t>
        <a:bodyPr/>
        <a:lstStyle/>
        <a:p>
          <a:endParaRPr lang="sk-SK"/>
        </a:p>
      </dgm:t>
    </dgm:pt>
    <dgm:pt modelId="{B7AC7AFA-87A6-48C5-93BF-2BC012B41CF4}" type="pres">
      <dgm:prSet presAssocID="{5B35145F-7185-47C6-A57B-009711B4D79E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4578C4B-BD06-4914-A945-1ABC35F45F82}" type="pres">
      <dgm:prSet presAssocID="{5B35145F-7185-47C6-A57B-009711B4D79E}" presName="dummy" presStyleCnt="0"/>
      <dgm:spPr/>
    </dgm:pt>
    <dgm:pt modelId="{A75164C7-6D76-4B7D-87F8-22C6C3A02E36}" type="pres">
      <dgm:prSet presAssocID="{2692C517-A904-4246-A65E-DDEDD9FCD42A}" presName="sibTrans" presStyleLbl="sibTrans2D1" presStyleIdx="0" presStyleCnt="7"/>
      <dgm:spPr/>
      <dgm:t>
        <a:bodyPr/>
        <a:lstStyle/>
        <a:p>
          <a:endParaRPr lang="sk-SK"/>
        </a:p>
      </dgm:t>
    </dgm:pt>
    <dgm:pt modelId="{469372F5-570C-4D34-B196-C0346F144101}" type="pres">
      <dgm:prSet presAssocID="{67EB8A7D-F352-4DB9-94F4-EBDA433D356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1C31DF65-8F32-4112-96F3-3DC9203575D8}" type="pres">
      <dgm:prSet presAssocID="{67EB8A7D-F352-4DB9-94F4-EBDA433D3561}" presName="dummy" presStyleCnt="0"/>
      <dgm:spPr/>
    </dgm:pt>
    <dgm:pt modelId="{4D0AB35B-4023-40A8-9B1D-500A7D1EC065}" type="pres">
      <dgm:prSet presAssocID="{B4F2C5CC-B5C6-4C6B-BEB6-3097A9505F87}" presName="sibTrans" presStyleLbl="sibTrans2D1" presStyleIdx="1" presStyleCnt="7"/>
      <dgm:spPr/>
      <dgm:t>
        <a:bodyPr/>
        <a:lstStyle/>
        <a:p>
          <a:endParaRPr lang="sk-SK"/>
        </a:p>
      </dgm:t>
    </dgm:pt>
    <dgm:pt modelId="{ECBDEEF6-2E22-4342-A10E-E698C4E58010}" type="pres">
      <dgm:prSet presAssocID="{3B17EABC-557C-4464-9328-EEC646D1C3DB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0311404-9113-4C7F-B535-E26158D5CD93}" type="pres">
      <dgm:prSet presAssocID="{3B17EABC-557C-4464-9328-EEC646D1C3DB}" presName="dummy" presStyleCnt="0"/>
      <dgm:spPr/>
    </dgm:pt>
    <dgm:pt modelId="{0DB6A309-BFD2-43DA-8FB0-52161CD45AEA}" type="pres">
      <dgm:prSet presAssocID="{965D16EA-B4A8-4A18-A803-1478F4F83ECE}" presName="sibTrans" presStyleLbl="sibTrans2D1" presStyleIdx="2" presStyleCnt="7"/>
      <dgm:spPr/>
      <dgm:t>
        <a:bodyPr/>
        <a:lstStyle/>
        <a:p>
          <a:endParaRPr lang="sk-SK"/>
        </a:p>
      </dgm:t>
    </dgm:pt>
    <dgm:pt modelId="{03EF17E9-948A-420B-9A6B-C2D1DB0F2091}" type="pres">
      <dgm:prSet presAssocID="{3DD3038F-3216-40D0-BC35-80DEA2FC18E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657DC9A-A29B-4A7E-B15A-BD098F2BB839}" type="pres">
      <dgm:prSet presAssocID="{3DD3038F-3216-40D0-BC35-80DEA2FC18E0}" presName="dummy" presStyleCnt="0"/>
      <dgm:spPr/>
    </dgm:pt>
    <dgm:pt modelId="{BCAFB0BF-2A01-4782-9F0E-A3C7A427E078}" type="pres">
      <dgm:prSet presAssocID="{E90BDABA-3DFA-4EAC-BE02-3EDB987A4562}" presName="sibTrans" presStyleLbl="sibTrans2D1" presStyleIdx="3" presStyleCnt="7"/>
      <dgm:spPr/>
      <dgm:t>
        <a:bodyPr/>
        <a:lstStyle/>
        <a:p>
          <a:endParaRPr lang="sk-SK"/>
        </a:p>
      </dgm:t>
    </dgm:pt>
    <dgm:pt modelId="{AEA2DDF6-3027-45AF-BB54-AF915DA4A94F}" type="pres">
      <dgm:prSet presAssocID="{3A25F9E3-26AB-496E-B204-8B7C3071E60D}" presName="node" presStyleLbl="node1" presStyleIdx="4" presStyleCnt="7" custRadScaleRad="99147" custRadScaleInc="138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043386B-8188-4BAC-8022-5ACA4F1E0A7D}" type="pres">
      <dgm:prSet presAssocID="{3A25F9E3-26AB-496E-B204-8B7C3071E60D}" presName="dummy" presStyleCnt="0"/>
      <dgm:spPr/>
    </dgm:pt>
    <dgm:pt modelId="{7E70C4BF-CEF7-4A09-AA11-99D56695F17B}" type="pres">
      <dgm:prSet presAssocID="{70B461A4-79FC-4BA4-90E5-1E2A30FCF6B0}" presName="sibTrans" presStyleLbl="sibTrans2D1" presStyleIdx="4" presStyleCnt="7"/>
      <dgm:spPr/>
      <dgm:t>
        <a:bodyPr/>
        <a:lstStyle/>
        <a:p>
          <a:endParaRPr lang="sk-SK"/>
        </a:p>
      </dgm:t>
    </dgm:pt>
    <dgm:pt modelId="{87164970-DCAF-4B83-B610-3150357E1D85}" type="pres">
      <dgm:prSet presAssocID="{23EE79E2-440E-42E0-BFAF-F90FCFE9EABF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592E867-81C0-49A7-A758-5B625FCDA70A}" type="pres">
      <dgm:prSet presAssocID="{23EE79E2-440E-42E0-BFAF-F90FCFE9EABF}" presName="dummy" presStyleCnt="0"/>
      <dgm:spPr/>
    </dgm:pt>
    <dgm:pt modelId="{4940467C-4D4F-4F00-832E-42BB64DEE2D7}" type="pres">
      <dgm:prSet presAssocID="{5F973D53-1BC0-4C76-902B-C9C9E5096B5B}" presName="sibTrans" presStyleLbl="sibTrans2D1" presStyleIdx="5" presStyleCnt="7"/>
      <dgm:spPr/>
      <dgm:t>
        <a:bodyPr/>
        <a:lstStyle/>
        <a:p>
          <a:endParaRPr lang="sk-SK"/>
        </a:p>
      </dgm:t>
    </dgm:pt>
    <dgm:pt modelId="{0725B43F-1E8B-4B35-8192-4DB7414B9C8A}" type="pres">
      <dgm:prSet presAssocID="{390B6082-FC9B-4EF0-BB40-BAB0E5F14F7F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78A9B39C-B26F-40EC-A729-C845338EDDD5}" type="pres">
      <dgm:prSet presAssocID="{390B6082-FC9B-4EF0-BB40-BAB0E5F14F7F}" presName="dummy" presStyleCnt="0"/>
      <dgm:spPr/>
    </dgm:pt>
    <dgm:pt modelId="{5C1941DD-D623-4EC7-B0FF-8A0F2BE770A5}" type="pres">
      <dgm:prSet presAssocID="{C720CD30-3EC0-4E6D-B43B-7ED9A7A06CDE}" presName="sibTrans" presStyleLbl="sibTrans2D1" presStyleIdx="6" presStyleCnt="7"/>
      <dgm:spPr/>
      <dgm:t>
        <a:bodyPr/>
        <a:lstStyle/>
        <a:p>
          <a:endParaRPr lang="sk-SK"/>
        </a:p>
      </dgm:t>
    </dgm:pt>
  </dgm:ptLst>
  <dgm:cxnLst>
    <dgm:cxn modelId="{56435D74-93D7-48E8-92AF-712F056FA943}" srcId="{7A997AA1-460A-45CF-9012-E13B443D977B}" destId="{390B6082-FC9B-4EF0-BB40-BAB0E5F14F7F}" srcOrd="6" destOrd="0" parTransId="{E3ECCCB2-79EF-41E3-BD18-821A7C286DF9}" sibTransId="{C720CD30-3EC0-4E6D-B43B-7ED9A7A06CDE}"/>
    <dgm:cxn modelId="{C37B3D2D-6779-456B-BA68-5060EBC9681D}" type="presOf" srcId="{965D16EA-B4A8-4A18-A803-1478F4F83ECE}" destId="{0DB6A309-BFD2-43DA-8FB0-52161CD45AEA}" srcOrd="0" destOrd="0" presId="urn:microsoft.com/office/officeart/2005/8/layout/radial6"/>
    <dgm:cxn modelId="{FFA1065F-7DA0-4BF4-B650-20F037B749A6}" srcId="{7A997AA1-460A-45CF-9012-E13B443D977B}" destId="{3B17EABC-557C-4464-9328-EEC646D1C3DB}" srcOrd="2" destOrd="0" parTransId="{C4293AE1-2811-4308-B744-7E64FD07F45F}" sibTransId="{965D16EA-B4A8-4A18-A803-1478F4F83ECE}"/>
    <dgm:cxn modelId="{B63480C8-1A5E-4FB0-B05E-5C03D1A355A4}" srcId="{7A997AA1-460A-45CF-9012-E13B443D977B}" destId="{67EB8A7D-F352-4DB9-94F4-EBDA433D3561}" srcOrd="1" destOrd="0" parTransId="{EFF74923-142D-423F-921B-AE45347D14A0}" sibTransId="{B4F2C5CC-B5C6-4C6B-BEB6-3097A9505F87}"/>
    <dgm:cxn modelId="{EB17EB8D-E851-42CF-A94F-3221E7ACAD11}" type="presOf" srcId="{390B6082-FC9B-4EF0-BB40-BAB0E5F14F7F}" destId="{0725B43F-1E8B-4B35-8192-4DB7414B9C8A}" srcOrd="0" destOrd="0" presId="urn:microsoft.com/office/officeart/2005/8/layout/radial6"/>
    <dgm:cxn modelId="{2944BCDE-18D7-4AFD-ACC4-25F2E3195442}" srcId="{636BAACC-86A0-414D-ABCC-C798DC53F512}" destId="{7A997AA1-460A-45CF-9012-E13B443D977B}" srcOrd="0" destOrd="0" parTransId="{3D94358C-6719-4CB3-A306-2407D6BA62EE}" sibTransId="{77383CDC-ADB2-4996-827D-32E304836AE1}"/>
    <dgm:cxn modelId="{E6CE04A8-A7C0-4AE6-AB7D-7E3609242E60}" type="presOf" srcId="{7A997AA1-460A-45CF-9012-E13B443D977B}" destId="{2CF79D4B-701E-456C-A1B5-EF842001E9D1}" srcOrd="0" destOrd="0" presId="urn:microsoft.com/office/officeart/2005/8/layout/radial6"/>
    <dgm:cxn modelId="{66CE70FA-A1DB-4801-AA36-E591A185C33E}" type="presOf" srcId="{2692C517-A904-4246-A65E-DDEDD9FCD42A}" destId="{A75164C7-6D76-4B7D-87F8-22C6C3A02E36}" srcOrd="0" destOrd="0" presId="urn:microsoft.com/office/officeart/2005/8/layout/radial6"/>
    <dgm:cxn modelId="{6139B741-7E83-4E8B-9DDC-6FEE379B7FA9}" srcId="{7A997AA1-460A-45CF-9012-E13B443D977B}" destId="{5B35145F-7185-47C6-A57B-009711B4D79E}" srcOrd="0" destOrd="0" parTransId="{AAFAE4BD-4A09-4777-BA28-DB275D9545C9}" sibTransId="{2692C517-A904-4246-A65E-DDEDD9FCD42A}"/>
    <dgm:cxn modelId="{42923294-13BA-4D52-80C6-961990847905}" type="presOf" srcId="{5B35145F-7185-47C6-A57B-009711B4D79E}" destId="{B7AC7AFA-87A6-48C5-93BF-2BC012B41CF4}" srcOrd="0" destOrd="0" presId="urn:microsoft.com/office/officeart/2005/8/layout/radial6"/>
    <dgm:cxn modelId="{6F0E48BB-0C9F-456B-8870-F9EB1C429CB7}" srcId="{7A997AA1-460A-45CF-9012-E13B443D977B}" destId="{23EE79E2-440E-42E0-BFAF-F90FCFE9EABF}" srcOrd="5" destOrd="0" parTransId="{A1F31EE5-28C4-4C22-A762-CC174F879C9A}" sibTransId="{5F973D53-1BC0-4C76-902B-C9C9E5096B5B}"/>
    <dgm:cxn modelId="{9531B12A-2B17-4C1C-B5BF-9B0D9B313DE5}" type="presOf" srcId="{E90BDABA-3DFA-4EAC-BE02-3EDB987A4562}" destId="{BCAFB0BF-2A01-4782-9F0E-A3C7A427E078}" srcOrd="0" destOrd="0" presId="urn:microsoft.com/office/officeart/2005/8/layout/radial6"/>
    <dgm:cxn modelId="{52ABBF32-056E-44D5-8C28-1CC54954320D}" type="presOf" srcId="{B4F2C5CC-B5C6-4C6B-BEB6-3097A9505F87}" destId="{4D0AB35B-4023-40A8-9B1D-500A7D1EC065}" srcOrd="0" destOrd="0" presId="urn:microsoft.com/office/officeart/2005/8/layout/radial6"/>
    <dgm:cxn modelId="{DD26B892-35C7-438A-BF56-B1DA2084A8AD}" type="presOf" srcId="{3DD3038F-3216-40D0-BC35-80DEA2FC18E0}" destId="{03EF17E9-948A-420B-9A6B-C2D1DB0F2091}" srcOrd="0" destOrd="0" presId="urn:microsoft.com/office/officeart/2005/8/layout/radial6"/>
    <dgm:cxn modelId="{FF102F0F-0E9E-4625-A0D9-564ACF65ECD1}" type="presOf" srcId="{3A25F9E3-26AB-496E-B204-8B7C3071E60D}" destId="{AEA2DDF6-3027-45AF-BB54-AF915DA4A94F}" srcOrd="0" destOrd="0" presId="urn:microsoft.com/office/officeart/2005/8/layout/radial6"/>
    <dgm:cxn modelId="{F84FDCF8-C052-448F-93DB-E526A2DD9779}" type="presOf" srcId="{70B461A4-79FC-4BA4-90E5-1E2A30FCF6B0}" destId="{7E70C4BF-CEF7-4A09-AA11-99D56695F17B}" srcOrd="0" destOrd="0" presId="urn:microsoft.com/office/officeart/2005/8/layout/radial6"/>
    <dgm:cxn modelId="{5FE9CB5A-2B3A-479B-9502-9297B3179767}" type="presOf" srcId="{C720CD30-3EC0-4E6D-B43B-7ED9A7A06CDE}" destId="{5C1941DD-D623-4EC7-B0FF-8A0F2BE770A5}" srcOrd="0" destOrd="0" presId="urn:microsoft.com/office/officeart/2005/8/layout/radial6"/>
    <dgm:cxn modelId="{1D404AB3-BBAE-4C8B-BF51-67D115F6DB63}" srcId="{7A997AA1-460A-45CF-9012-E13B443D977B}" destId="{3A25F9E3-26AB-496E-B204-8B7C3071E60D}" srcOrd="4" destOrd="0" parTransId="{BB095C86-0F59-422A-B7D6-F60F663C66D4}" sibTransId="{70B461A4-79FC-4BA4-90E5-1E2A30FCF6B0}"/>
    <dgm:cxn modelId="{E8FD9AA3-BB4F-49C5-8B3C-E098F22C5BD2}" type="presOf" srcId="{3B17EABC-557C-4464-9328-EEC646D1C3DB}" destId="{ECBDEEF6-2E22-4342-A10E-E698C4E58010}" srcOrd="0" destOrd="0" presId="urn:microsoft.com/office/officeart/2005/8/layout/radial6"/>
    <dgm:cxn modelId="{E52164C4-E298-4F08-8AAA-0723667912FE}" type="presOf" srcId="{5F973D53-1BC0-4C76-902B-C9C9E5096B5B}" destId="{4940467C-4D4F-4F00-832E-42BB64DEE2D7}" srcOrd="0" destOrd="0" presId="urn:microsoft.com/office/officeart/2005/8/layout/radial6"/>
    <dgm:cxn modelId="{F7BECF2F-1504-4C50-9AA1-719BE62C545B}" type="presOf" srcId="{67EB8A7D-F352-4DB9-94F4-EBDA433D3561}" destId="{469372F5-570C-4D34-B196-C0346F144101}" srcOrd="0" destOrd="0" presId="urn:microsoft.com/office/officeart/2005/8/layout/radial6"/>
    <dgm:cxn modelId="{E9068EA2-0363-4702-8BBE-785C951AC50B}" type="presOf" srcId="{636BAACC-86A0-414D-ABCC-C798DC53F512}" destId="{9FE4838C-5706-49C1-8EB1-5F7C6F3CEC1C}" srcOrd="0" destOrd="0" presId="urn:microsoft.com/office/officeart/2005/8/layout/radial6"/>
    <dgm:cxn modelId="{10BA9F2F-9C50-4FA2-A4EF-73F836E33F85}" type="presOf" srcId="{23EE79E2-440E-42E0-BFAF-F90FCFE9EABF}" destId="{87164970-DCAF-4B83-B610-3150357E1D85}" srcOrd="0" destOrd="0" presId="urn:microsoft.com/office/officeart/2005/8/layout/radial6"/>
    <dgm:cxn modelId="{85632720-4A6A-4D96-90E0-F3856AFDDC77}" srcId="{7A997AA1-460A-45CF-9012-E13B443D977B}" destId="{3DD3038F-3216-40D0-BC35-80DEA2FC18E0}" srcOrd="3" destOrd="0" parTransId="{B0FF7BCB-D6A0-4B86-BD3D-762A67401524}" sibTransId="{E90BDABA-3DFA-4EAC-BE02-3EDB987A4562}"/>
    <dgm:cxn modelId="{BF23E438-2ADB-4F64-96AF-DF03AFA2CADB}" type="presParOf" srcId="{9FE4838C-5706-49C1-8EB1-5F7C6F3CEC1C}" destId="{2CF79D4B-701E-456C-A1B5-EF842001E9D1}" srcOrd="0" destOrd="0" presId="urn:microsoft.com/office/officeart/2005/8/layout/radial6"/>
    <dgm:cxn modelId="{14D494B3-8BAC-4BAA-849E-F9F29D88203A}" type="presParOf" srcId="{9FE4838C-5706-49C1-8EB1-5F7C6F3CEC1C}" destId="{B7AC7AFA-87A6-48C5-93BF-2BC012B41CF4}" srcOrd="1" destOrd="0" presId="urn:microsoft.com/office/officeart/2005/8/layout/radial6"/>
    <dgm:cxn modelId="{11A30881-FEA3-47A5-8398-7A40BEAD8703}" type="presParOf" srcId="{9FE4838C-5706-49C1-8EB1-5F7C6F3CEC1C}" destId="{54578C4B-BD06-4914-A945-1ABC35F45F82}" srcOrd="2" destOrd="0" presId="urn:microsoft.com/office/officeart/2005/8/layout/radial6"/>
    <dgm:cxn modelId="{6A497AD1-8F39-4F7B-A45D-70A23E09691B}" type="presParOf" srcId="{9FE4838C-5706-49C1-8EB1-5F7C6F3CEC1C}" destId="{A75164C7-6D76-4B7D-87F8-22C6C3A02E36}" srcOrd="3" destOrd="0" presId="urn:microsoft.com/office/officeart/2005/8/layout/radial6"/>
    <dgm:cxn modelId="{D131AF09-13CD-421C-A140-0959C65A1AF4}" type="presParOf" srcId="{9FE4838C-5706-49C1-8EB1-5F7C6F3CEC1C}" destId="{469372F5-570C-4D34-B196-C0346F144101}" srcOrd="4" destOrd="0" presId="urn:microsoft.com/office/officeart/2005/8/layout/radial6"/>
    <dgm:cxn modelId="{4DD723FC-2DF2-4B50-A97E-039ED9F7EC2E}" type="presParOf" srcId="{9FE4838C-5706-49C1-8EB1-5F7C6F3CEC1C}" destId="{1C31DF65-8F32-4112-96F3-3DC9203575D8}" srcOrd="5" destOrd="0" presId="urn:microsoft.com/office/officeart/2005/8/layout/radial6"/>
    <dgm:cxn modelId="{D4A8BE0E-D3D3-4787-8929-EC8079FAB615}" type="presParOf" srcId="{9FE4838C-5706-49C1-8EB1-5F7C6F3CEC1C}" destId="{4D0AB35B-4023-40A8-9B1D-500A7D1EC065}" srcOrd="6" destOrd="0" presId="urn:microsoft.com/office/officeart/2005/8/layout/radial6"/>
    <dgm:cxn modelId="{DE7B4948-7293-4AD7-B8E6-AB516CE9ED05}" type="presParOf" srcId="{9FE4838C-5706-49C1-8EB1-5F7C6F3CEC1C}" destId="{ECBDEEF6-2E22-4342-A10E-E698C4E58010}" srcOrd="7" destOrd="0" presId="urn:microsoft.com/office/officeart/2005/8/layout/radial6"/>
    <dgm:cxn modelId="{7BFD7CF0-BB3F-4DE3-BB85-F832B7E6552A}" type="presParOf" srcId="{9FE4838C-5706-49C1-8EB1-5F7C6F3CEC1C}" destId="{20311404-9113-4C7F-B535-E26158D5CD93}" srcOrd="8" destOrd="0" presId="urn:microsoft.com/office/officeart/2005/8/layout/radial6"/>
    <dgm:cxn modelId="{E9482E2D-6BAB-4F55-A5E2-B97D48C46011}" type="presParOf" srcId="{9FE4838C-5706-49C1-8EB1-5F7C6F3CEC1C}" destId="{0DB6A309-BFD2-43DA-8FB0-52161CD45AEA}" srcOrd="9" destOrd="0" presId="urn:microsoft.com/office/officeart/2005/8/layout/radial6"/>
    <dgm:cxn modelId="{1C63A1F0-C52E-4BBD-B168-923F0ABF5468}" type="presParOf" srcId="{9FE4838C-5706-49C1-8EB1-5F7C6F3CEC1C}" destId="{03EF17E9-948A-420B-9A6B-C2D1DB0F2091}" srcOrd="10" destOrd="0" presId="urn:microsoft.com/office/officeart/2005/8/layout/radial6"/>
    <dgm:cxn modelId="{F5FFE0FB-09D8-4CC0-83BD-FD46E775EFB0}" type="presParOf" srcId="{9FE4838C-5706-49C1-8EB1-5F7C6F3CEC1C}" destId="{8657DC9A-A29B-4A7E-B15A-BD098F2BB839}" srcOrd="11" destOrd="0" presId="urn:microsoft.com/office/officeart/2005/8/layout/radial6"/>
    <dgm:cxn modelId="{1A829354-5A26-4B67-99F8-FB1C9F2969BE}" type="presParOf" srcId="{9FE4838C-5706-49C1-8EB1-5F7C6F3CEC1C}" destId="{BCAFB0BF-2A01-4782-9F0E-A3C7A427E078}" srcOrd="12" destOrd="0" presId="urn:microsoft.com/office/officeart/2005/8/layout/radial6"/>
    <dgm:cxn modelId="{2590DD0E-9161-409A-98B4-9D5606B6D3A7}" type="presParOf" srcId="{9FE4838C-5706-49C1-8EB1-5F7C6F3CEC1C}" destId="{AEA2DDF6-3027-45AF-BB54-AF915DA4A94F}" srcOrd="13" destOrd="0" presId="urn:microsoft.com/office/officeart/2005/8/layout/radial6"/>
    <dgm:cxn modelId="{055994BD-95CB-4B3C-93B1-D2BD879A1113}" type="presParOf" srcId="{9FE4838C-5706-49C1-8EB1-5F7C6F3CEC1C}" destId="{B043386B-8188-4BAC-8022-5ACA4F1E0A7D}" srcOrd="14" destOrd="0" presId="urn:microsoft.com/office/officeart/2005/8/layout/radial6"/>
    <dgm:cxn modelId="{AED2575D-FA5A-4B6F-B1A0-FE33D33C53CA}" type="presParOf" srcId="{9FE4838C-5706-49C1-8EB1-5F7C6F3CEC1C}" destId="{7E70C4BF-CEF7-4A09-AA11-99D56695F17B}" srcOrd="15" destOrd="0" presId="urn:microsoft.com/office/officeart/2005/8/layout/radial6"/>
    <dgm:cxn modelId="{C3C25604-3EDA-4878-8246-3ED633808A2B}" type="presParOf" srcId="{9FE4838C-5706-49C1-8EB1-5F7C6F3CEC1C}" destId="{87164970-DCAF-4B83-B610-3150357E1D85}" srcOrd="16" destOrd="0" presId="urn:microsoft.com/office/officeart/2005/8/layout/radial6"/>
    <dgm:cxn modelId="{E04B0F42-DAE4-4770-9291-1655CCA1EB44}" type="presParOf" srcId="{9FE4838C-5706-49C1-8EB1-5F7C6F3CEC1C}" destId="{3592E867-81C0-49A7-A758-5B625FCDA70A}" srcOrd="17" destOrd="0" presId="urn:microsoft.com/office/officeart/2005/8/layout/radial6"/>
    <dgm:cxn modelId="{6910E018-D8C1-48ED-B05C-B5148A2A33BC}" type="presParOf" srcId="{9FE4838C-5706-49C1-8EB1-5F7C6F3CEC1C}" destId="{4940467C-4D4F-4F00-832E-42BB64DEE2D7}" srcOrd="18" destOrd="0" presId="urn:microsoft.com/office/officeart/2005/8/layout/radial6"/>
    <dgm:cxn modelId="{C657CE31-CA56-4F76-B638-252BD6214EB0}" type="presParOf" srcId="{9FE4838C-5706-49C1-8EB1-5F7C6F3CEC1C}" destId="{0725B43F-1E8B-4B35-8192-4DB7414B9C8A}" srcOrd="19" destOrd="0" presId="urn:microsoft.com/office/officeart/2005/8/layout/radial6"/>
    <dgm:cxn modelId="{3E4CA7B9-C8AC-425B-A6C6-B4416C63276D}" type="presParOf" srcId="{9FE4838C-5706-49C1-8EB1-5F7C6F3CEC1C}" destId="{78A9B39C-B26F-40EC-A729-C845338EDDD5}" srcOrd="20" destOrd="0" presId="urn:microsoft.com/office/officeart/2005/8/layout/radial6"/>
    <dgm:cxn modelId="{B33FABE4-DE8E-41E8-8C87-FC520673D66E}" type="presParOf" srcId="{9FE4838C-5706-49C1-8EB1-5F7C6F3CEC1C}" destId="{5C1941DD-D623-4EC7-B0FF-8A0F2BE770A5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941DD-D623-4EC7-B0FF-8A0F2BE770A5}">
      <dsp:nvSpPr>
        <dsp:cNvPr id="0" name=""/>
        <dsp:cNvSpPr/>
      </dsp:nvSpPr>
      <dsp:spPr>
        <a:xfrm>
          <a:off x="1782366" y="568870"/>
          <a:ext cx="4520281" cy="4520281"/>
        </a:xfrm>
        <a:prstGeom prst="blockArc">
          <a:avLst>
            <a:gd name="adj1" fmla="val 13114286"/>
            <a:gd name="adj2" fmla="val 16200000"/>
            <a:gd name="adj3" fmla="val 39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940467C-4D4F-4F00-832E-42BB64DEE2D7}">
      <dsp:nvSpPr>
        <dsp:cNvPr id="0" name=""/>
        <dsp:cNvSpPr/>
      </dsp:nvSpPr>
      <dsp:spPr>
        <a:xfrm>
          <a:off x="1782366" y="568870"/>
          <a:ext cx="4520281" cy="4520281"/>
        </a:xfrm>
        <a:prstGeom prst="blockArc">
          <a:avLst>
            <a:gd name="adj1" fmla="val 10028571"/>
            <a:gd name="adj2" fmla="val 13114286"/>
            <a:gd name="adj3" fmla="val 39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E70C4BF-CEF7-4A09-AA11-99D56695F17B}">
      <dsp:nvSpPr>
        <dsp:cNvPr id="0" name=""/>
        <dsp:cNvSpPr/>
      </dsp:nvSpPr>
      <dsp:spPr>
        <a:xfrm>
          <a:off x="1776830" y="545211"/>
          <a:ext cx="4520281" cy="4520281"/>
        </a:xfrm>
        <a:prstGeom prst="blockArc">
          <a:avLst>
            <a:gd name="adj1" fmla="val 6933319"/>
            <a:gd name="adj2" fmla="val 9990879"/>
            <a:gd name="adj3" fmla="val 39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CAFB0BF-2A01-4782-9F0E-A3C7A427E078}">
      <dsp:nvSpPr>
        <dsp:cNvPr id="0" name=""/>
        <dsp:cNvSpPr/>
      </dsp:nvSpPr>
      <dsp:spPr>
        <a:xfrm>
          <a:off x="1804170" y="558516"/>
          <a:ext cx="4520281" cy="4520281"/>
        </a:xfrm>
        <a:prstGeom prst="blockArc">
          <a:avLst>
            <a:gd name="adj1" fmla="val 3894587"/>
            <a:gd name="adj2" fmla="val 6980487"/>
            <a:gd name="adj3" fmla="val 39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B6A309-BFD2-43DA-8FB0-52161CD45AEA}">
      <dsp:nvSpPr>
        <dsp:cNvPr id="0" name=""/>
        <dsp:cNvSpPr/>
      </dsp:nvSpPr>
      <dsp:spPr>
        <a:xfrm>
          <a:off x="1782366" y="568870"/>
          <a:ext cx="4520281" cy="4520281"/>
        </a:xfrm>
        <a:prstGeom prst="blockArc">
          <a:avLst>
            <a:gd name="adj1" fmla="val 771429"/>
            <a:gd name="adj2" fmla="val 3857143"/>
            <a:gd name="adj3" fmla="val 39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D0AB35B-4023-40A8-9B1D-500A7D1EC065}">
      <dsp:nvSpPr>
        <dsp:cNvPr id="0" name=""/>
        <dsp:cNvSpPr/>
      </dsp:nvSpPr>
      <dsp:spPr>
        <a:xfrm>
          <a:off x="1782366" y="568870"/>
          <a:ext cx="4520281" cy="4520281"/>
        </a:xfrm>
        <a:prstGeom prst="blockArc">
          <a:avLst>
            <a:gd name="adj1" fmla="val 19285714"/>
            <a:gd name="adj2" fmla="val 771429"/>
            <a:gd name="adj3" fmla="val 39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75164C7-6D76-4B7D-87F8-22C6C3A02E36}">
      <dsp:nvSpPr>
        <dsp:cNvPr id="0" name=""/>
        <dsp:cNvSpPr/>
      </dsp:nvSpPr>
      <dsp:spPr>
        <a:xfrm>
          <a:off x="1782366" y="568870"/>
          <a:ext cx="4520281" cy="4520281"/>
        </a:xfrm>
        <a:prstGeom prst="blockArc">
          <a:avLst>
            <a:gd name="adj1" fmla="val 16200000"/>
            <a:gd name="adj2" fmla="val 19285714"/>
            <a:gd name="adj3" fmla="val 39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CF79D4B-701E-456C-A1B5-EF842001E9D1}">
      <dsp:nvSpPr>
        <dsp:cNvPr id="0" name=""/>
        <dsp:cNvSpPr/>
      </dsp:nvSpPr>
      <dsp:spPr>
        <a:xfrm>
          <a:off x="3168078" y="1954582"/>
          <a:ext cx="1748858" cy="174885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100" b="1" kern="1200" dirty="0" smtClean="0"/>
            <a:t>Inšpekcia práce</a:t>
          </a:r>
          <a:endParaRPr lang="sk-SK" sz="2100" b="1" kern="1200" dirty="0"/>
        </a:p>
      </dsp:txBody>
      <dsp:txXfrm>
        <a:off x="3424192" y="2210696"/>
        <a:ext cx="1236630" cy="1236630"/>
      </dsp:txXfrm>
    </dsp:sp>
    <dsp:sp modelId="{B7AC7AFA-87A6-48C5-93BF-2BC012B41CF4}">
      <dsp:nvSpPr>
        <dsp:cNvPr id="0" name=""/>
        <dsp:cNvSpPr/>
      </dsp:nvSpPr>
      <dsp:spPr>
        <a:xfrm>
          <a:off x="3430407" y="841"/>
          <a:ext cx="1224200" cy="12242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600" b="1" kern="1200" dirty="0" smtClean="0"/>
            <a:t>BOZP</a:t>
          </a:r>
          <a:endParaRPr lang="sk-SK" sz="1600" b="1" kern="1200" dirty="0"/>
        </a:p>
      </dsp:txBody>
      <dsp:txXfrm>
        <a:off x="3609687" y="180121"/>
        <a:ext cx="865640" cy="865640"/>
      </dsp:txXfrm>
    </dsp:sp>
    <dsp:sp modelId="{469372F5-570C-4D34-B196-C0346F144101}">
      <dsp:nvSpPr>
        <dsp:cNvPr id="0" name=""/>
        <dsp:cNvSpPr/>
      </dsp:nvSpPr>
      <dsp:spPr>
        <a:xfrm>
          <a:off x="5163000" y="835214"/>
          <a:ext cx="1224200" cy="12242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600" b="1" kern="1200" dirty="0" smtClean="0"/>
            <a:t>PPV</a:t>
          </a:r>
          <a:endParaRPr lang="sk-SK" sz="1600" b="1" kern="1200" dirty="0"/>
        </a:p>
      </dsp:txBody>
      <dsp:txXfrm>
        <a:off x="5342280" y="1014494"/>
        <a:ext cx="865640" cy="865640"/>
      </dsp:txXfrm>
    </dsp:sp>
    <dsp:sp modelId="{ECBDEEF6-2E22-4342-A10E-E698C4E58010}">
      <dsp:nvSpPr>
        <dsp:cNvPr id="0" name=""/>
        <dsp:cNvSpPr/>
      </dsp:nvSpPr>
      <dsp:spPr>
        <a:xfrm>
          <a:off x="5590915" y="2710032"/>
          <a:ext cx="1224200" cy="1224200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000" b="1" kern="1200" dirty="0" smtClean="0"/>
            <a:t>Nelegálna práca / zamestnávanie</a:t>
          </a:r>
          <a:endParaRPr lang="sk-SK" sz="1000" b="1" kern="1200" dirty="0"/>
        </a:p>
      </dsp:txBody>
      <dsp:txXfrm>
        <a:off x="5770195" y="2889312"/>
        <a:ext cx="865640" cy="865640"/>
      </dsp:txXfrm>
    </dsp:sp>
    <dsp:sp modelId="{03EF17E9-948A-420B-9A6B-C2D1DB0F2091}">
      <dsp:nvSpPr>
        <dsp:cNvPr id="0" name=""/>
        <dsp:cNvSpPr/>
      </dsp:nvSpPr>
      <dsp:spPr>
        <a:xfrm>
          <a:off x="4391923" y="4213520"/>
          <a:ext cx="1224200" cy="1224200"/>
        </a:xfrm>
        <a:prstGeom prst="ellipse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b="1" kern="1200" dirty="0" smtClean="0"/>
            <a:t>Vysielanie zamestnancov</a:t>
          </a:r>
          <a:endParaRPr lang="sk-SK" sz="1100" b="1" kern="1200" dirty="0"/>
        </a:p>
      </dsp:txBody>
      <dsp:txXfrm>
        <a:off x="4571203" y="4392800"/>
        <a:ext cx="865640" cy="865640"/>
      </dsp:txXfrm>
    </dsp:sp>
    <dsp:sp modelId="{AEA2DDF6-3027-45AF-BB54-AF915DA4A94F}">
      <dsp:nvSpPr>
        <dsp:cNvPr id="0" name=""/>
        <dsp:cNvSpPr/>
      </dsp:nvSpPr>
      <dsp:spPr>
        <a:xfrm>
          <a:off x="2468897" y="4192522"/>
          <a:ext cx="1224200" cy="12242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600" b="1" kern="1200" dirty="0" smtClean="0"/>
            <a:t>Ostatné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600" b="1" kern="1200" dirty="0"/>
        </a:p>
      </dsp:txBody>
      <dsp:txXfrm>
        <a:off x="2648177" y="4371802"/>
        <a:ext cx="865640" cy="865640"/>
      </dsp:txXfrm>
    </dsp:sp>
    <dsp:sp modelId="{87164970-DCAF-4B83-B610-3150357E1D85}">
      <dsp:nvSpPr>
        <dsp:cNvPr id="0" name=""/>
        <dsp:cNvSpPr/>
      </dsp:nvSpPr>
      <dsp:spPr>
        <a:xfrm>
          <a:off x="1269898" y="2710032"/>
          <a:ext cx="1224200" cy="12242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dirty="0" smtClean="0"/>
            <a:t>Kolektívne</a:t>
          </a:r>
          <a:r>
            <a:rPr lang="sk-SK" sz="1300" b="1" kern="1200" dirty="0" smtClean="0"/>
            <a:t> zmluvy</a:t>
          </a:r>
          <a:endParaRPr lang="sk-SK" sz="1300" b="1" kern="1200" dirty="0"/>
        </a:p>
      </dsp:txBody>
      <dsp:txXfrm>
        <a:off x="1449178" y="2889312"/>
        <a:ext cx="865640" cy="865640"/>
      </dsp:txXfrm>
    </dsp:sp>
    <dsp:sp modelId="{0725B43F-1E8B-4B35-8192-4DB7414B9C8A}">
      <dsp:nvSpPr>
        <dsp:cNvPr id="0" name=""/>
        <dsp:cNvSpPr/>
      </dsp:nvSpPr>
      <dsp:spPr>
        <a:xfrm>
          <a:off x="1697814" y="835214"/>
          <a:ext cx="1224200" cy="12242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b="1" kern="1200" dirty="0" smtClean="0"/>
            <a:t>štátnozamestnanecké vzťahy</a:t>
          </a:r>
          <a:endParaRPr lang="sk-SK" sz="1200" b="1" kern="1200" dirty="0"/>
        </a:p>
      </dsp:txBody>
      <dsp:txXfrm>
        <a:off x="1877094" y="1014494"/>
        <a:ext cx="865640" cy="865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928CB-6718-48D5-9C93-39451539987F}" type="datetimeFigureOut">
              <a:rPr lang="sk-SK" smtClean="0"/>
              <a:t>6.6.2023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C12F7-3320-48C5-A8EB-73BCD3B033C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9340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97B73-F6C6-495C-ADC5-4A90950A18F1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67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7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7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3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8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0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0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7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6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44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9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031FC-48CA-A74F-A2AC-3A1E6254BF8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4135B-6FCE-CD4A-B613-5FE1F1AA9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87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em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7871" y="1872762"/>
            <a:ext cx="3858854" cy="1926936"/>
          </a:xfrm>
        </p:spPr>
        <p:txBody>
          <a:bodyPr>
            <a:noAutofit/>
          </a:bodyPr>
          <a:lstStyle/>
          <a:p>
            <a:pPr algn="just"/>
            <a:r>
              <a:rPr lang="sk-SK" sz="3200" dirty="0">
                <a:solidFill>
                  <a:srgbClr val="063979"/>
                </a:solidFill>
                <a:cs typeface="Calibri"/>
              </a:rPr>
              <a:t/>
            </a:r>
            <a:br>
              <a:rPr lang="sk-SK" sz="3200" dirty="0">
                <a:solidFill>
                  <a:srgbClr val="063979"/>
                </a:solidFill>
                <a:cs typeface="Calibri"/>
              </a:rPr>
            </a:br>
            <a:r>
              <a:rPr lang="sk-SK" sz="2400" dirty="0" smtClean="0">
                <a:solidFill>
                  <a:srgbClr val="063979"/>
                </a:solidFill>
                <a:cs typeface="Calibri"/>
              </a:rPr>
              <a:t>Kontrola dodržiavania zákazu </a:t>
            </a:r>
            <a:r>
              <a:rPr lang="sk-SK" sz="2400" dirty="0">
                <a:solidFill>
                  <a:srgbClr val="063979"/>
                </a:solidFill>
                <a:cs typeface="Calibri"/>
              </a:rPr>
              <a:t>nelegálneho zamestnávania</a:t>
            </a:r>
            <a:endParaRPr lang="en-US" sz="2400" dirty="0">
              <a:latin typeface="Calibri"/>
              <a:cs typeface="Calibri"/>
            </a:endParaRPr>
          </a:p>
        </p:txBody>
      </p:sp>
      <p:pic>
        <p:nvPicPr>
          <p:cNvPr id="6" name="Picture 5" descr="StatnyZna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454" y="2569540"/>
            <a:ext cx="1014382" cy="1264848"/>
          </a:xfrm>
          <a:prstGeom prst="rect">
            <a:avLst/>
          </a:prstGeom>
        </p:spPr>
      </p:pic>
      <p:pic>
        <p:nvPicPr>
          <p:cNvPr id="9" name="Picture 8" descr="VertikLink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102" y="0"/>
            <a:ext cx="57534" cy="6858000"/>
          </a:xfrm>
          <a:prstGeom prst="rect">
            <a:avLst/>
          </a:prstGeom>
        </p:spPr>
      </p:pic>
      <p:sp>
        <p:nvSpPr>
          <p:cNvPr id="5" name="CustomShape 2"/>
          <p:cNvSpPr/>
          <p:nvPr/>
        </p:nvSpPr>
        <p:spPr>
          <a:xfrm>
            <a:off x="5124261" y="5245099"/>
            <a:ext cx="3451659" cy="12733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endParaRPr lang="sk-SK" sz="1800" b="0" strike="noStrike" spc="-1" dirty="0" smtClean="0">
              <a:solidFill>
                <a:srgbClr val="063979"/>
              </a:solidFill>
              <a:latin typeface="Calibri"/>
            </a:endParaRPr>
          </a:p>
          <a:p>
            <a:pPr algn="r">
              <a:lnSpc>
                <a:spcPct val="100000"/>
              </a:lnSpc>
            </a:pPr>
            <a:endParaRPr lang="sk-SK" sz="1800" b="0" strike="noStrike" spc="-1" dirty="0" smtClean="0">
              <a:solidFill>
                <a:srgbClr val="063979"/>
              </a:solidFill>
              <a:latin typeface="Calibri"/>
            </a:endParaRPr>
          </a:p>
          <a:p>
            <a:pPr algn="r">
              <a:lnSpc>
                <a:spcPct val="100000"/>
              </a:lnSpc>
            </a:pPr>
            <a:endParaRPr lang="sk-SK" sz="1800" b="0" strike="noStrike" spc="-1" dirty="0">
              <a:latin typeface="Arial"/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4227871" y="587216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sk-SK" spc="-1" dirty="0">
                <a:solidFill>
                  <a:srgbClr val="063979"/>
                </a:solidFill>
              </a:rPr>
              <a:t>Mgr. Kamil Košík</a:t>
            </a:r>
          </a:p>
          <a:p>
            <a:pPr algn="r">
              <a:lnSpc>
                <a:spcPct val="100000"/>
              </a:lnSpc>
            </a:pPr>
            <a:r>
              <a:rPr lang="sk-SK" spc="-1" dirty="0">
                <a:solidFill>
                  <a:srgbClr val="063979"/>
                </a:solidFill>
              </a:rPr>
              <a:t>12. jún 2023</a:t>
            </a:r>
            <a:endParaRPr lang="sk-SK" spc="-1" dirty="0">
              <a:solidFill>
                <a:srgbClr val="0639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2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NELEGÁLNE ZAMESTNÁVANIE ŠTÁTNYCH PRÍSLUŠNÍKOV TRETÍCH KRAJÍN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štátni príslušníci tretích krajín - osoby, ktoré majú limitovaný prístup na pracovný trh a územie Slovenskej republiky, a to len za podmienok stanovených osobitnými predpismi</a:t>
            </a:r>
            <a:r>
              <a:rPr lang="sk-SK" sz="2800" dirty="0" smtClean="0"/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z hľadiska podmienok zamestnávania musia byť u tejto skupiny osôb dodržané tie, ktoré sú uvedené v </a:t>
            </a:r>
            <a:r>
              <a:rPr lang="sk-SK" sz="2800" dirty="0" err="1"/>
              <a:t>ust</a:t>
            </a:r>
            <a:r>
              <a:rPr lang="sk-SK" sz="2800" dirty="0"/>
              <a:t>. § 21 ods. 1 zákona č. 5/2004 Z. z</a:t>
            </a:r>
            <a:r>
              <a:rPr lang="sk-SK" sz="2800" dirty="0" smtClean="0"/>
              <a:t>.,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z hľadiska podmienok pobytu počas výkonu závislej práce sa tieto osoby musia zdržiavať na území SR v súlade s osobitným predpisom (zákon o pobyte cudzincov, zákon o azyle)</a:t>
            </a:r>
          </a:p>
        </p:txBody>
      </p:sp>
    </p:spTree>
    <p:extLst>
      <p:ext uri="{BB962C8B-B14F-4D97-AF65-F5344CB8AC3E}">
        <p14:creationId xmlns:p14="http://schemas.microsoft.com/office/powerpoint/2010/main" val="210673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NELEGÁLNE ZAMESTNÁVANIE ŠTÁTNYCH PRÍSLUŠNÍKOV TRETÍCH KRAJÍN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Najčastejšie prípady: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udelený prechodný pobyt na účel zamestnania na základe potvrdenia o možnosti obsadenia voľného pracovného miesta</a:t>
            </a:r>
            <a:r>
              <a:rPr lang="sk-SK" sz="2800" dirty="0" smtClean="0"/>
              <a:t>,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udelené povolenie na zamestnanie a udelený prechodný pobyt na účel zamestnania, ak osobitný predpis neustanovuje inak</a:t>
            </a:r>
            <a:r>
              <a:rPr lang="sk-SK" sz="2800" dirty="0" smtClean="0"/>
              <a:t>,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podmienky podľa § 23a zákona č. 5/2004 Z. z</a:t>
            </a:r>
            <a:r>
              <a:rPr lang="sk-SK" sz="2800" dirty="0" smtClean="0"/>
              <a:t>.,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prechodný pobyt na účel podnikania.</a:t>
            </a:r>
          </a:p>
        </p:txBody>
      </p:sp>
    </p:spTree>
    <p:extLst>
      <p:ext uri="{BB962C8B-B14F-4D97-AF65-F5344CB8AC3E}">
        <p14:creationId xmlns:p14="http://schemas.microsoft.com/office/powerpoint/2010/main" val="238622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 fontScale="90000"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DÔSLEDKY PORUŠENIA ZÁKAZU NELEGÁLNEHO ZAMESTNÁVANIA PRE ZAMESTNÁVATEĽA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povinnosť </a:t>
            </a:r>
            <a:r>
              <a:rPr lang="sk-SK" sz="2800" dirty="0"/>
              <a:t>uložiť pokutu v sume od 2 000 eur do 200 000 eur, a ak ide o nelegálne zamestnávanie dvoch a viac fyzických osôb súčasne, najmenej 5 000 eur,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zápis v centrálnom verejne prístupnom zozname fyzických osôb a právnických osôb, ktoré v predchádzajúcich piatich rokoch porušili zákaz nelegálneho zamestnávania, s uvedením ich obchodného mena, miesta podnikania fyzickej osoby a sídla právnickej osoby, identifikačného čísla, dátumu zistenia porušenia zákazu nelegálneho zamestnávania a dátumu nadobudnutia právoplatnosti rozhodnutia o uložení pokuty (https://www.ip.gov.sk/app/registerNZ/),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nevydanie potvrdenia na účely preukázania splnenia podmienok podľa osobitného predpisu o tom, že ku dňu požiadania nebolo zistené porušenie zákazu nelegálneho zamestnávania (vplyv na dotácie, pomoc a podporu od štátu, eurofondy, verejné obstarávanie atď.),</a:t>
            </a:r>
          </a:p>
        </p:txBody>
      </p:sp>
    </p:spTree>
    <p:extLst>
      <p:ext uri="{BB962C8B-B14F-4D97-AF65-F5344CB8AC3E}">
        <p14:creationId xmlns:p14="http://schemas.microsoft.com/office/powerpoint/2010/main" val="105293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 fontScale="90000"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ZÁKAZ PRIJATIA SLUŽBY / PRÁCE V SÚVISLOSTI S NELEGÁLNYM ZAMESTNÁVANÍM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subjektom správneho deliktu je právnická osoba alebo fyzická osoba, ktorá je podnikateľom,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prijatie práce alebo služby,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dodanie, alebo poskytnutie subjektom, prostredníctvom fyzickej osoby, ktorú tento subjekt nelegálne zamestnáva,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môže ísť o cezhraničné poskytovanie služby po dobu presahujúcu 30 dní v období 12 mesiacov od prvého poskytnutia služby alebo,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o vnútroštátnu dodávku práce alebo cezhraničnú dodávku práce.</a:t>
            </a:r>
          </a:p>
        </p:txBody>
      </p:sp>
    </p:spTree>
    <p:extLst>
      <p:ext uri="{BB962C8B-B14F-4D97-AF65-F5344CB8AC3E}">
        <p14:creationId xmlns:p14="http://schemas.microsoft.com/office/powerpoint/2010/main" val="57922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 fontScale="90000"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ZÁKAZ PRIJATIA SLUŽBY / PRÁCE V SÚVISLOSTI S NELEGÁLNYM ZAMESTNÁVANÍM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Právo odberateľa služieb na kontrolu</a:t>
            </a:r>
            <a:r>
              <a:rPr lang="sk-SK" sz="2800" dirty="0" smtClean="0"/>
              <a:t>: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povinnosť poskytovateľa služby poskytnúť doklady a osobné údaje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na základe žiadosti,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v nevyhnutnom rozsahu (definované tak, aby bolo možné skontrolovať, či poskytovateľ služby neporušuje zákaz nelegálneho zamestnávania).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Hrozba sankcie pre odberateľa služieb za prijatie služby / práce: Pokuta od 2 000 eur do 200 000 eur, a ak ide o dve a viac fyzických osôb súčasne, najmenej 5 000 eur. Nie je však spojené so zápisom do registra, resp. s inými dôsledkami ako je to v prípade nelegálneho zamestnávania.</a:t>
            </a:r>
          </a:p>
        </p:txBody>
      </p:sp>
    </p:spTree>
    <p:extLst>
      <p:ext uri="{BB962C8B-B14F-4D97-AF65-F5344CB8AC3E}">
        <p14:creationId xmlns:p14="http://schemas.microsoft.com/office/powerpoint/2010/main" val="70309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7869" y="2691383"/>
            <a:ext cx="4671201" cy="1654847"/>
          </a:xfrm>
        </p:spPr>
        <p:txBody>
          <a:bodyPr>
            <a:noAutofit/>
          </a:bodyPr>
          <a:lstStyle/>
          <a:p>
            <a:pPr algn="l"/>
            <a:r>
              <a:rPr lang="sk-SK" sz="3200" dirty="0" smtClean="0">
                <a:solidFill>
                  <a:srgbClr val="063979"/>
                </a:solidFill>
                <a:latin typeface="Calibri"/>
                <a:cs typeface="Calibri"/>
              </a:rPr>
              <a:t>Ďakujem za pozornosť</a:t>
            </a:r>
            <a:endParaRPr lang="en-US" sz="3200" dirty="0">
              <a:solidFill>
                <a:srgbClr val="063979"/>
              </a:solidFill>
              <a:latin typeface="Calibri"/>
              <a:cs typeface="Calibri"/>
            </a:endParaRPr>
          </a:p>
        </p:txBody>
      </p:sp>
      <p:pic>
        <p:nvPicPr>
          <p:cNvPr id="9" name="Picture 8" descr="VertikLinka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652" y="89807"/>
            <a:ext cx="57534" cy="6858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5530362" y="5864469"/>
            <a:ext cx="2769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063979"/>
                </a:solidFill>
              </a:rPr>
              <a:t>k</a:t>
            </a:r>
            <a:r>
              <a:rPr lang="sk-SK" dirty="0" smtClean="0">
                <a:solidFill>
                  <a:srgbClr val="063979"/>
                </a:solidFill>
              </a:rPr>
              <a:t>amil.kosik@ip.gov.sk</a:t>
            </a:r>
            <a:endParaRPr lang="sk-SK" dirty="0">
              <a:solidFill>
                <a:srgbClr val="0639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05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339031"/>
            <a:ext cx="7848596" cy="713982"/>
          </a:xfrm>
        </p:spPr>
        <p:txBody>
          <a:bodyPr>
            <a:noAutofit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INŠPEKCIA PRÁCE – ČO KONTROLUJEME?</a:t>
            </a:r>
            <a:endParaRPr lang="en-US" sz="2000" b="1" cap="all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605" y="1123199"/>
            <a:ext cx="7711395" cy="472820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sk-SK" sz="2400" dirty="0"/>
          </a:p>
          <a:p>
            <a:pPr marL="0" indent="0" algn="just">
              <a:buNone/>
            </a:pPr>
            <a:endParaRPr lang="sk-SK" sz="1800" dirty="0"/>
          </a:p>
          <a:p>
            <a:pPr algn="just"/>
            <a:endParaRPr lang="sk-SK" sz="1800" dirty="0"/>
          </a:p>
          <a:p>
            <a:pPr algn="just"/>
            <a:endParaRPr lang="sk-SK" sz="1800" dirty="0"/>
          </a:p>
          <a:p>
            <a:pPr algn="just"/>
            <a:endParaRPr lang="sk-SK" sz="1800" dirty="0"/>
          </a:p>
          <a:p>
            <a:pPr marL="0" indent="0" algn="just">
              <a:buNone/>
            </a:pPr>
            <a:endParaRPr lang="sk-SK" sz="1800" dirty="0"/>
          </a:p>
          <a:p>
            <a:pPr marL="0" indent="0" algn="just">
              <a:buNone/>
            </a:pPr>
            <a:endParaRPr lang="sk-SK" sz="18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5851407"/>
            <a:ext cx="5105003" cy="5897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77005" y="1173655"/>
            <a:ext cx="7711395" cy="4830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val="4087713441"/>
              </p:ext>
            </p:extLst>
          </p:nvPr>
        </p:nvGraphicFramePr>
        <p:xfrm>
          <a:off x="553806" y="1024391"/>
          <a:ext cx="8085015" cy="5438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1" name="Obrázok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38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PRÁVNA ÚPRAVA NELEGÁLNEHO ZAMESTNÁVANIA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526357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sk-SK" sz="7200" dirty="0"/>
              <a:t>Zákon č. 82/2005 Z. z. o nelegálnej práci a nelegálnom zamestnávaní a o zmene a doplnení niektorých zákonov v znení neskorších </a:t>
            </a:r>
            <a:r>
              <a:rPr lang="sk-SK" sz="7200" dirty="0" smtClean="0"/>
              <a:t>predpisov,</a:t>
            </a:r>
          </a:p>
          <a:p>
            <a:pPr algn="just"/>
            <a:endParaRPr lang="sk-SK" sz="7200" dirty="0"/>
          </a:p>
          <a:p>
            <a:pPr algn="just"/>
            <a:r>
              <a:rPr lang="sk-SK" sz="7200" dirty="0"/>
              <a:t>Zákon č. 311/2001 Z. z. Zákonník práce v znení neskorších predpisov</a:t>
            </a:r>
            <a:r>
              <a:rPr lang="sk-SK" sz="7200" dirty="0" smtClean="0"/>
              <a:t>,</a:t>
            </a:r>
          </a:p>
          <a:p>
            <a:pPr algn="just"/>
            <a:endParaRPr lang="sk-SK" sz="7200" dirty="0"/>
          </a:p>
          <a:p>
            <a:pPr algn="just"/>
            <a:r>
              <a:rPr lang="sk-SK" sz="7200" dirty="0"/>
              <a:t>Zákon č. 461/2003 Z. z. o sociálnom poistení v znení neskorších predpisov</a:t>
            </a:r>
            <a:r>
              <a:rPr lang="sk-SK" sz="7200" dirty="0" smtClean="0"/>
              <a:t>,</a:t>
            </a:r>
          </a:p>
          <a:p>
            <a:pPr algn="just"/>
            <a:endParaRPr lang="sk-SK" sz="7200" dirty="0"/>
          </a:p>
          <a:p>
            <a:pPr algn="just"/>
            <a:r>
              <a:rPr lang="sk-SK" sz="7200" dirty="0"/>
              <a:t>Zákon č. 5/2004 Z. z. o službách zamestnanosti a o zmene a doplnení niektorých zákonov v znení neskorších predpisov</a:t>
            </a:r>
            <a:r>
              <a:rPr lang="sk-SK" sz="7200" dirty="0" smtClean="0"/>
              <a:t>,</a:t>
            </a:r>
          </a:p>
          <a:p>
            <a:pPr algn="just"/>
            <a:endParaRPr lang="sk-SK" sz="7200" dirty="0"/>
          </a:p>
          <a:p>
            <a:pPr algn="just"/>
            <a:r>
              <a:rPr lang="sk-SK" sz="7200" dirty="0"/>
              <a:t>Zákon č. 404/2011 Z. z. o pobyte cudzincov a o zmene a doplnení niektorých zákonov v znení neskorších predpisov</a:t>
            </a:r>
            <a:r>
              <a:rPr lang="sk-SK" sz="7200" dirty="0" smtClean="0"/>
              <a:t>,</a:t>
            </a:r>
          </a:p>
          <a:p>
            <a:pPr algn="just"/>
            <a:endParaRPr lang="sk-SK" sz="7200" dirty="0"/>
          </a:p>
          <a:p>
            <a:pPr algn="just"/>
            <a:r>
              <a:rPr lang="sk-SK" sz="7200" dirty="0"/>
              <a:t>Zákon č. 480/2002 Z. z. o azyle a o zmene a doplnení niektorých zákonov v znení neskorších predpisov,</a:t>
            </a:r>
          </a:p>
        </p:txBody>
      </p:sp>
    </p:spTree>
    <p:extLst>
      <p:ext uri="{BB962C8B-B14F-4D97-AF65-F5344CB8AC3E}">
        <p14:creationId xmlns:p14="http://schemas.microsoft.com/office/powerpoint/2010/main" val="256069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ZÁVISLÁ </a:t>
            </a:r>
            <a:r>
              <a:rPr lang="sk-SK" sz="2000" b="1" cap="all" dirty="0" smtClean="0">
                <a:solidFill>
                  <a:schemeClr val="bg1"/>
                </a:solidFill>
              </a:rPr>
              <a:t>PRÁCA – ZÁKLADNÝ POJEM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96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1900" dirty="0"/>
              <a:t>Legálnu definíciu závislej práce obsahuje </a:t>
            </a:r>
            <a:r>
              <a:rPr lang="sk-SK" sz="1900" dirty="0" err="1"/>
              <a:t>ust</a:t>
            </a:r>
            <a:r>
              <a:rPr lang="sk-SK" sz="1900" dirty="0"/>
              <a:t>. § 1 ods. 2 Zákonníka práce, podľa ktorej je to práca vykonávaná vo vzťahu</a:t>
            </a:r>
            <a:r>
              <a:rPr lang="sk-SK" sz="1900" dirty="0" smtClean="0"/>
              <a:t>:</a:t>
            </a:r>
          </a:p>
          <a:p>
            <a:pPr marL="0" indent="0" algn="just">
              <a:buNone/>
            </a:pPr>
            <a:endParaRPr lang="sk-SK" sz="1900" dirty="0"/>
          </a:p>
          <a:p>
            <a:pPr algn="just"/>
            <a:r>
              <a:rPr lang="sk-SK" sz="1900" dirty="0"/>
              <a:t>nadriadenosti zamestnávateľa a podriadenosti zamestnanca, </a:t>
            </a:r>
          </a:p>
          <a:p>
            <a:pPr algn="just"/>
            <a:r>
              <a:rPr lang="sk-SK" sz="1900" dirty="0"/>
              <a:t>osobne zamestnancom pre zamestnávateľa, </a:t>
            </a:r>
          </a:p>
          <a:p>
            <a:pPr algn="just"/>
            <a:r>
              <a:rPr lang="sk-SK" sz="1900" dirty="0"/>
              <a:t>podľa pokynov zamestnávateľa, </a:t>
            </a:r>
          </a:p>
          <a:p>
            <a:pPr algn="just"/>
            <a:r>
              <a:rPr lang="sk-SK" sz="1900" dirty="0"/>
              <a:t>v mene zamestnávateľa, </a:t>
            </a:r>
          </a:p>
          <a:p>
            <a:pPr algn="just"/>
            <a:r>
              <a:rPr lang="sk-SK" sz="1900" dirty="0"/>
              <a:t>v pracovnom čase určenom zamestnávateľom.</a:t>
            </a:r>
          </a:p>
          <a:p>
            <a:pPr marL="0" indent="0" algn="just">
              <a:buNone/>
            </a:pPr>
            <a:endParaRPr lang="sk-SK" sz="1900" dirty="0"/>
          </a:p>
          <a:p>
            <a:pPr marL="0" indent="0" algn="just">
              <a:buNone/>
            </a:pPr>
            <a:r>
              <a:rPr lang="sk-SK" sz="1900" dirty="0"/>
              <a:t>Jedná sa o tzv. </a:t>
            </a:r>
            <a:r>
              <a:rPr lang="sk-SK" sz="1900" b="1" dirty="0"/>
              <a:t>pozitívne</a:t>
            </a:r>
            <a:r>
              <a:rPr lang="sk-SK" sz="1900" dirty="0"/>
              <a:t> vymedzenie pojmu závislej práce. Negatívne vymedzenie pojmu závislej práce obsahuje Zákonník práce v </a:t>
            </a:r>
            <a:r>
              <a:rPr lang="sk-SK" sz="1900" dirty="0" err="1"/>
              <a:t>ust</a:t>
            </a:r>
            <a:r>
              <a:rPr lang="sk-SK" sz="1900" dirty="0"/>
              <a:t>. § 1 ods. 3, ktoré stanovuje, že závislá práca nemôže byť vykonávaná v zmluvnom občianskoprávnom vzťahu alebo v zmluvnom obchodnoprávnom vzťahu podľa osobitných predpisov.</a:t>
            </a:r>
          </a:p>
        </p:txBody>
      </p:sp>
    </p:spTree>
    <p:extLst>
      <p:ext uri="{BB962C8B-B14F-4D97-AF65-F5344CB8AC3E}">
        <p14:creationId xmlns:p14="http://schemas.microsoft.com/office/powerpoint/2010/main" val="408303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 fontScale="90000"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NELEGÁLNE ZAMESTNÁVANIE BEZ ZALOŽENÉHO PRACOVNOPRÁVNEHO VZŤAHU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využívanie závislej práce fyzickej osoby</a:t>
            </a:r>
            <a:r>
              <a:rPr lang="sk-SK" sz="2800" dirty="0" smtClean="0"/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absencia založeného pracovnoprávneho vzťahu alebo štátnozamestnaneckého pomeru podľa osobitného predpisu</a:t>
            </a:r>
            <a:r>
              <a:rPr lang="sk-SK" sz="2800" dirty="0" smtClean="0"/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pracovná zmluva, dohoda o prácach vykonávaných mimo pracovného pomeru, služobná zmluva v písomnej forme.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335100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 fontScale="90000"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NELEGÁLNE ZAMESTNÁVANIE BEZ ZALOŽENÉHO PRACOVNOPRÁVNEHO VZŤAHU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Výskyt v praxi: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 err="1"/>
              <a:t>Bezzmluvná</a:t>
            </a:r>
            <a:r>
              <a:rPr lang="sk-SK" sz="2800" dirty="0"/>
              <a:t> práca (absentuje akákoľvek zmluva),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Práca na základe iného zmluvného typu (zmluva o dielo, mandátna zmluva a pod.).</a:t>
            </a:r>
          </a:p>
        </p:txBody>
      </p:sp>
    </p:spTree>
    <p:extLst>
      <p:ext uri="{BB962C8B-B14F-4D97-AF65-F5344CB8AC3E}">
        <p14:creationId xmlns:p14="http://schemas.microsoft.com/office/powerpoint/2010/main" val="127942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 fontScale="90000"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NELEGÁLNE ZAMESTNÁVANIE BEZ ZALOŽENÉHO PRACOVNOPRÁVNEHO VZŤAHU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Osobitné prípady: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Je možná práca na skúšku? (odskúšanie schopností zamestnanca pred jeho prijatím do práce),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Závislá práca fyzických osôb, podnikateľov (</a:t>
            </a:r>
            <a:r>
              <a:rPr lang="sk-SK" sz="2800" dirty="0" err="1"/>
              <a:t>švarc</a:t>
            </a:r>
            <a:r>
              <a:rPr lang="sk-SK" sz="2800" dirty="0"/>
              <a:t> systém), v </a:t>
            </a:r>
            <a:r>
              <a:rPr lang="sk-SK" sz="2800" dirty="0" err="1"/>
              <a:t>európe</a:t>
            </a:r>
            <a:r>
              <a:rPr lang="sk-SK" sz="2800" dirty="0"/>
              <a:t> sa používa pojem „</a:t>
            </a:r>
            <a:r>
              <a:rPr lang="sk-SK" sz="2800" dirty="0" err="1"/>
              <a:t>bogus</a:t>
            </a:r>
            <a:r>
              <a:rPr lang="sk-SK" sz="2800" dirty="0"/>
              <a:t> </a:t>
            </a:r>
            <a:r>
              <a:rPr lang="sk-SK" sz="2800" dirty="0" err="1"/>
              <a:t>self</a:t>
            </a:r>
            <a:r>
              <a:rPr lang="sk-SK" sz="2800" dirty="0"/>
              <a:t> </a:t>
            </a:r>
            <a:r>
              <a:rPr lang="sk-SK" sz="2800" dirty="0" err="1"/>
              <a:t>employment</a:t>
            </a:r>
            <a:r>
              <a:rPr lang="sk-SK" sz="2800" dirty="0"/>
              <a:t>“.</a:t>
            </a:r>
          </a:p>
        </p:txBody>
      </p:sp>
    </p:spTree>
    <p:extLst>
      <p:ext uri="{BB962C8B-B14F-4D97-AF65-F5344CB8AC3E}">
        <p14:creationId xmlns:p14="http://schemas.microsoft.com/office/powerpoint/2010/main" val="400985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 fontScale="90000"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NELEGÁLNE ZAMESTNÁVANIE SÚVISIACE S PLNENÍM PRIHLASOVACEJ POVINNOSTI VOČI SOCIÁLNEJ POISŤOVNI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výkon závislej práce fyzickej osoby,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založený pracovnoprávny vzťah alebo štátnozamestnanecký pomer podľa osobitného predpisu,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absencia (včasného) prihlásenia v registri poistencov a sporiteľov starobného dôchodkového sporenia Sociálnej poisťovne.</a:t>
            </a:r>
          </a:p>
        </p:txBody>
      </p:sp>
    </p:spTree>
    <p:extLst>
      <p:ext uri="{BB962C8B-B14F-4D97-AF65-F5344CB8AC3E}">
        <p14:creationId xmlns:p14="http://schemas.microsoft.com/office/powerpoint/2010/main" val="12400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ertikLinka2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5467" y="0"/>
            <a:ext cx="47608" cy="1399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74107" y="459673"/>
            <a:ext cx="8369893" cy="472698"/>
          </a:xfrm>
          <a:prstGeom prst="rect">
            <a:avLst/>
          </a:prstGeom>
          <a:solidFill>
            <a:srgbClr val="0639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605" y="409217"/>
            <a:ext cx="7848596" cy="540434"/>
          </a:xfrm>
        </p:spPr>
        <p:txBody>
          <a:bodyPr>
            <a:normAutofit fontScale="90000"/>
          </a:bodyPr>
          <a:lstStyle/>
          <a:p>
            <a:pPr algn="l"/>
            <a:r>
              <a:rPr lang="sk-SK" sz="2000" b="1" cap="all" dirty="0">
                <a:solidFill>
                  <a:schemeClr val="bg1"/>
                </a:solidFill>
              </a:rPr>
              <a:t>NELEGÁLNE ZAMESTNÁVANIE SÚVISIACE S PLNENÍM PRIHLASOVACEJ POVINNOSTI VOČI SOCIÁLNEJ POISŤOVNI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24605" y="6052320"/>
            <a:ext cx="4348701" cy="38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150" y="5850889"/>
            <a:ext cx="1815052" cy="750207"/>
          </a:xfrm>
          <a:prstGeom prst="rect">
            <a:avLst/>
          </a:prstGeom>
        </p:spPr>
      </p:pic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Lehota na prihlásenie zamestnanca: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pred začatím výkonu činnosti (legálne z pohľadu zákona č. 461/2003 Z. z. aj zákona č. 82/2005 Z. z</a:t>
            </a:r>
            <a:r>
              <a:rPr lang="sk-SK" sz="2800" dirty="0" smtClean="0"/>
              <a:t>.),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7 dní od začatia výkonu činnosti, ak nezačne kontrola nelegálneho zamestnávania (legálne z pohľadu zákona č. 82/2005 Z. z</a:t>
            </a:r>
            <a:r>
              <a:rPr lang="sk-SK" sz="2800" dirty="0" smtClean="0"/>
              <a:t>.),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2800" dirty="0"/>
              <a:t> začiatok kontroly nelegálneho zamestnávania do uplynutia 7 dní od začatia výkonu činnosti (rozhodujúca okolnosť pred uplynutím lehoty 7 dní).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800" dirty="0"/>
              <a:t>Pozor, neplatí všeobecné tvrdenie, že stačí prihlásiť zamestnanca do 7 dní !!!</a:t>
            </a:r>
          </a:p>
        </p:txBody>
      </p:sp>
    </p:spTree>
    <p:extLst>
      <p:ext uri="{BB962C8B-B14F-4D97-AF65-F5344CB8AC3E}">
        <p14:creationId xmlns:p14="http://schemas.microsoft.com/office/powerpoint/2010/main" val="76219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_MPSVR">
  <a:themeElements>
    <a:clrScheme name="MPSVR">
      <a:dk1>
        <a:srgbClr val="000000"/>
      </a:dk1>
      <a:lt1>
        <a:sysClr val="window" lastClr="FFFFFF"/>
      </a:lt1>
      <a:dk2>
        <a:srgbClr val="1E4E9D"/>
      </a:dk2>
      <a:lt2>
        <a:srgbClr val="FFFFFF"/>
      </a:lt2>
      <a:accent1>
        <a:srgbClr val="5283BE"/>
      </a:accent1>
      <a:accent2>
        <a:srgbClr val="366092"/>
      </a:accent2>
      <a:accent3>
        <a:srgbClr val="95B3D7"/>
      </a:accent3>
      <a:accent4>
        <a:srgbClr val="1E4E9D"/>
      </a:accent4>
      <a:accent5>
        <a:srgbClr val="244061"/>
      </a:accent5>
      <a:accent6>
        <a:srgbClr val="0F243E"/>
      </a:accent6>
      <a:hlink>
        <a:srgbClr val="0000FF"/>
      </a:hlink>
      <a:folHlink>
        <a:srgbClr val="800080"/>
      </a:folHlink>
    </a:clrScheme>
    <a:fontScheme name="MPSVR - 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SABLONA_MPSVR</Template>
  <TotalTime>8341</TotalTime>
  <Words>1011</Words>
  <Application>Microsoft Office PowerPoint</Application>
  <PresentationFormat>Prezentácia na obrazovke (4:3)</PresentationFormat>
  <Paragraphs>112</Paragraphs>
  <Slides>15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Motív_MPSVR</vt:lpstr>
      <vt:lpstr> Kontrola dodržiavania zákazu nelegálneho zamestnávania</vt:lpstr>
      <vt:lpstr>INŠPEKCIA PRÁCE – ČO KONTROLUJEME?</vt:lpstr>
      <vt:lpstr>PRÁVNA ÚPRAVA NELEGÁLNEHO ZAMESTNÁVANIA</vt:lpstr>
      <vt:lpstr>ZÁVISLÁ PRÁCA – ZÁKLADNÝ POJEM</vt:lpstr>
      <vt:lpstr>NELEGÁLNE ZAMESTNÁVANIE BEZ ZALOŽENÉHO PRACOVNOPRÁVNEHO VZŤAHU</vt:lpstr>
      <vt:lpstr>NELEGÁLNE ZAMESTNÁVANIE BEZ ZALOŽENÉHO PRACOVNOPRÁVNEHO VZŤAHU</vt:lpstr>
      <vt:lpstr>NELEGÁLNE ZAMESTNÁVANIE BEZ ZALOŽENÉHO PRACOVNOPRÁVNEHO VZŤAHU</vt:lpstr>
      <vt:lpstr>NELEGÁLNE ZAMESTNÁVANIE SÚVISIACE S PLNENÍM PRIHLASOVACEJ POVINNOSTI VOČI SOCIÁLNEJ POISŤOVNI</vt:lpstr>
      <vt:lpstr>NELEGÁLNE ZAMESTNÁVANIE SÚVISIACE S PLNENÍM PRIHLASOVACEJ POVINNOSTI VOČI SOCIÁLNEJ POISŤOVNI</vt:lpstr>
      <vt:lpstr>NELEGÁLNE ZAMESTNÁVANIE ŠTÁTNYCH PRÍSLUŠNÍKOV TRETÍCH KRAJÍN</vt:lpstr>
      <vt:lpstr>NELEGÁLNE ZAMESTNÁVANIE ŠTÁTNYCH PRÍSLUŠNÍKOV TRETÍCH KRAJÍN</vt:lpstr>
      <vt:lpstr>DÔSLEDKY PORUŠENIA ZÁKAZU NELEGÁLNEHO ZAMESTNÁVANIA PRE ZAMESTNÁVATEĽA</vt:lpstr>
      <vt:lpstr>ZÁKAZ PRIJATIA SLUŽBY / PRÁCE V SÚVISLOSTI S NELEGÁLNYM ZAMESTNÁVANÍM</vt:lpstr>
      <vt:lpstr>ZÁKAZ PRIJATIA SLUŽBY / PRÁCE V SÚVISLOSTI S NELEGÁLNYM ZAMESTNÁVANÍM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Všeobecné kompetenčné vzdelávanie - Nelegálna práca a nelegálne zamestnávanie</dc:title>
  <dc:creator>Kamil Košík</dc:creator>
  <cp:lastModifiedBy>Kamil Košík</cp:lastModifiedBy>
  <cp:revision>30</cp:revision>
  <dcterms:created xsi:type="dcterms:W3CDTF">2017-06-06T08:25:42Z</dcterms:created>
  <dcterms:modified xsi:type="dcterms:W3CDTF">2023-06-06T09:48:13Z</dcterms:modified>
</cp:coreProperties>
</file>