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68" r:id="rId1"/>
  </p:sldMasterIdLst>
  <p:notesMasterIdLst>
    <p:notesMasterId r:id="rId18"/>
  </p:notesMasterIdLst>
  <p:sldIdLst>
    <p:sldId id="256" r:id="rId2"/>
    <p:sldId id="301" r:id="rId3"/>
    <p:sldId id="302" r:id="rId4"/>
    <p:sldId id="303" r:id="rId5"/>
    <p:sldId id="317" r:id="rId6"/>
    <p:sldId id="319" r:id="rId7"/>
    <p:sldId id="305" r:id="rId8"/>
    <p:sldId id="307" r:id="rId9"/>
    <p:sldId id="320" r:id="rId10"/>
    <p:sldId id="308" r:id="rId11"/>
    <p:sldId id="314" r:id="rId12"/>
    <p:sldId id="309" r:id="rId13"/>
    <p:sldId id="312" r:id="rId14"/>
    <p:sldId id="321" r:id="rId15"/>
    <p:sldId id="313" r:id="rId16"/>
    <p:sldId id="266" r:id="rId1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63979"/>
    <a:srgbClr val="66FF9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328" autoAdjust="0"/>
    <p:restoredTop sz="87971" autoAdjust="0"/>
  </p:normalViewPr>
  <p:slideViewPr>
    <p:cSldViewPr snapToGrid="0" snapToObjects="1">
      <p:cViewPr varScale="1">
        <p:scale>
          <a:sx n="62" d="100"/>
          <a:sy n="62" d="100"/>
        </p:scale>
        <p:origin x="1578" y="6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36BAACC-86A0-414D-ABCC-C798DC53F512}" type="doc">
      <dgm:prSet loTypeId="urn:microsoft.com/office/officeart/2005/8/layout/radial6" loCatId="cycle" qsTypeId="urn:microsoft.com/office/officeart/2005/8/quickstyle/simple5" qsCatId="simple" csTypeId="urn:microsoft.com/office/officeart/2005/8/colors/accent1_2" csCatId="accent1" phldr="1"/>
      <dgm:spPr/>
      <dgm:t>
        <a:bodyPr/>
        <a:lstStyle/>
        <a:p>
          <a:endParaRPr lang="sk-SK"/>
        </a:p>
      </dgm:t>
    </dgm:pt>
    <dgm:pt modelId="{7A997AA1-460A-45CF-9012-E13B443D977B}">
      <dgm:prSet phldrT="[Text]" custT="1"/>
      <dgm:spPr/>
      <dgm:t>
        <a:bodyPr/>
        <a:lstStyle/>
        <a:p>
          <a:r>
            <a:rPr lang="sk-SK" sz="2100" b="1" dirty="0" smtClean="0"/>
            <a:t>Inšpekcia práce</a:t>
          </a:r>
          <a:endParaRPr lang="sk-SK" sz="2100" b="1" dirty="0"/>
        </a:p>
      </dgm:t>
    </dgm:pt>
    <dgm:pt modelId="{3D94358C-6719-4CB3-A306-2407D6BA62EE}" type="parTrans" cxnId="{2944BCDE-18D7-4AFD-ACC4-25F2E3195442}">
      <dgm:prSet/>
      <dgm:spPr/>
      <dgm:t>
        <a:bodyPr/>
        <a:lstStyle/>
        <a:p>
          <a:endParaRPr lang="sk-SK"/>
        </a:p>
      </dgm:t>
    </dgm:pt>
    <dgm:pt modelId="{77383CDC-ADB2-4996-827D-32E304836AE1}" type="sibTrans" cxnId="{2944BCDE-18D7-4AFD-ACC4-25F2E3195442}">
      <dgm:prSet/>
      <dgm:spPr/>
      <dgm:t>
        <a:bodyPr/>
        <a:lstStyle/>
        <a:p>
          <a:endParaRPr lang="sk-SK"/>
        </a:p>
      </dgm:t>
    </dgm:pt>
    <dgm:pt modelId="{5B35145F-7185-47C6-A57B-009711B4D79E}">
      <dgm:prSet phldrT="[Text]" custT="1"/>
      <dgm:spPr/>
      <dgm:t>
        <a:bodyPr/>
        <a:lstStyle/>
        <a:p>
          <a:r>
            <a:rPr lang="sk-SK" sz="1600" b="1" dirty="0" smtClean="0"/>
            <a:t>BOZP</a:t>
          </a:r>
          <a:endParaRPr lang="sk-SK" sz="1600" b="1" dirty="0"/>
        </a:p>
      </dgm:t>
    </dgm:pt>
    <dgm:pt modelId="{AAFAE4BD-4A09-4777-BA28-DB275D9545C9}" type="parTrans" cxnId="{6139B741-7E83-4E8B-9DDC-6FEE379B7FA9}">
      <dgm:prSet/>
      <dgm:spPr/>
      <dgm:t>
        <a:bodyPr/>
        <a:lstStyle/>
        <a:p>
          <a:endParaRPr lang="sk-SK"/>
        </a:p>
      </dgm:t>
    </dgm:pt>
    <dgm:pt modelId="{2692C517-A904-4246-A65E-DDEDD9FCD42A}" type="sibTrans" cxnId="{6139B741-7E83-4E8B-9DDC-6FEE379B7FA9}">
      <dgm:prSet/>
      <dgm:spPr/>
      <dgm:t>
        <a:bodyPr/>
        <a:lstStyle/>
        <a:p>
          <a:endParaRPr lang="sk-SK"/>
        </a:p>
      </dgm:t>
    </dgm:pt>
    <dgm:pt modelId="{3B17EABC-557C-4464-9328-EEC646D1C3DB}">
      <dgm:prSet phldrT="[Text]" custT="1"/>
      <dgm:spPr>
        <a:solidFill>
          <a:schemeClr val="accent1"/>
        </a:solidFill>
      </dgm:spPr>
      <dgm:t>
        <a:bodyPr/>
        <a:lstStyle/>
        <a:p>
          <a:r>
            <a:rPr lang="sk-SK" sz="1000" b="1" dirty="0" smtClean="0"/>
            <a:t>Nelegálna práca / zamestnávanie</a:t>
          </a:r>
          <a:endParaRPr lang="sk-SK" sz="1000" b="1" dirty="0"/>
        </a:p>
      </dgm:t>
    </dgm:pt>
    <dgm:pt modelId="{C4293AE1-2811-4308-B744-7E64FD07F45F}" type="parTrans" cxnId="{FFA1065F-7DA0-4BF4-B650-20F037B749A6}">
      <dgm:prSet/>
      <dgm:spPr/>
      <dgm:t>
        <a:bodyPr/>
        <a:lstStyle/>
        <a:p>
          <a:endParaRPr lang="sk-SK"/>
        </a:p>
      </dgm:t>
    </dgm:pt>
    <dgm:pt modelId="{965D16EA-B4A8-4A18-A803-1478F4F83ECE}" type="sibTrans" cxnId="{FFA1065F-7DA0-4BF4-B650-20F037B749A6}">
      <dgm:prSet/>
      <dgm:spPr/>
      <dgm:t>
        <a:bodyPr/>
        <a:lstStyle/>
        <a:p>
          <a:endParaRPr lang="sk-SK"/>
        </a:p>
      </dgm:t>
    </dgm:pt>
    <dgm:pt modelId="{3DD3038F-3216-40D0-BC35-80DEA2FC18E0}">
      <dgm:prSet phldrT="[Text]"/>
      <dgm:spPr>
        <a:solidFill>
          <a:schemeClr val="accent1"/>
        </a:solidFill>
      </dgm:spPr>
      <dgm:t>
        <a:bodyPr/>
        <a:lstStyle/>
        <a:p>
          <a:r>
            <a:rPr lang="sk-SK" b="1" dirty="0" smtClean="0"/>
            <a:t>Vysielanie zamestnancov</a:t>
          </a:r>
          <a:endParaRPr lang="sk-SK" b="1" dirty="0"/>
        </a:p>
      </dgm:t>
    </dgm:pt>
    <dgm:pt modelId="{B0FF7BCB-D6A0-4B86-BD3D-762A67401524}" type="parTrans" cxnId="{85632720-4A6A-4D96-90E0-F3856AFDDC77}">
      <dgm:prSet/>
      <dgm:spPr/>
      <dgm:t>
        <a:bodyPr/>
        <a:lstStyle/>
        <a:p>
          <a:endParaRPr lang="sk-SK"/>
        </a:p>
      </dgm:t>
    </dgm:pt>
    <dgm:pt modelId="{E90BDABA-3DFA-4EAC-BE02-3EDB987A4562}" type="sibTrans" cxnId="{85632720-4A6A-4D96-90E0-F3856AFDDC77}">
      <dgm:prSet/>
      <dgm:spPr/>
      <dgm:t>
        <a:bodyPr/>
        <a:lstStyle/>
        <a:p>
          <a:endParaRPr lang="sk-SK"/>
        </a:p>
      </dgm:t>
    </dgm:pt>
    <dgm:pt modelId="{3A25F9E3-26AB-496E-B204-8B7C3071E60D}">
      <dgm:prSet custT="1"/>
      <dgm:spPr/>
      <dgm:t>
        <a:bodyPr/>
        <a:lstStyle/>
        <a:p>
          <a:endParaRPr lang="sk-SK" sz="1600" b="1" dirty="0" smtClean="0"/>
        </a:p>
        <a:p>
          <a:r>
            <a:rPr lang="sk-SK" sz="1600" b="1" dirty="0" smtClean="0"/>
            <a:t>Ostatné</a:t>
          </a:r>
        </a:p>
        <a:p>
          <a:endParaRPr lang="sk-SK" sz="1600" b="1" dirty="0"/>
        </a:p>
      </dgm:t>
    </dgm:pt>
    <dgm:pt modelId="{BB095C86-0F59-422A-B7D6-F60F663C66D4}" type="parTrans" cxnId="{1D404AB3-BBAE-4C8B-BF51-67D115F6DB63}">
      <dgm:prSet/>
      <dgm:spPr/>
      <dgm:t>
        <a:bodyPr/>
        <a:lstStyle/>
        <a:p>
          <a:endParaRPr lang="sk-SK"/>
        </a:p>
      </dgm:t>
    </dgm:pt>
    <dgm:pt modelId="{70B461A4-79FC-4BA4-90E5-1E2A30FCF6B0}" type="sibTrans" cxnId="{1D404AB3-BBAE-4C8B-BF51-67D115F6DB63}">
      <dgm:prSet/>
      <dgm:spPr/>
      <dgm:t>
        <a:bodyPr/>
        <a:lstStyle/>
        <a:p>
          <a:endParaRPr lang="sk-SK"/>
        </a:p>
      </dgm:t>
    </dgm:pt>
    <dgm:pt modelId="{67EB8A7D-F352-4DB9-94F4-EBDA433D3561}">
      <dgm:prSet custT="1"/>
      <dgm:spPr>
        <a:solidFill>
          <a:srgbClr val="FF0000"/>
        </a:solidFill>
      </dgm:spPr>
      <dgm:t>
        <a:bodyPr/>
        <a:lstStyle/>
        <a:p>
          <a:r>
            <a:rPr lang="sk-SK" sz="1600" b="1" dirty="0" smtClean="0"/>
            <a:t>PPV</a:t>
          </a:r>
          <a:endParaRPr lang="sk-SK" sz="1600" b="1" dirty="0"/>
        </a:p>
      </dgm:t>
    </dgm:pt>
    <dgm:pt modelId="{EFF74923-142D-423F-921B-AE45347D14A0}" type="parTrans" cxnId="{B63480C8-1A5E-4FB0-B05E-5C03D1A355A4}">
      <dgm:prSet/>
      <dgm:spPr/>
      <dgm:t>
        <a:bodyPr/>
        <a:lstStyle/>
        <a:p>
          <a:endParaRPr lang="sk-SK"/>
        </a:p>
      </dgm:t>
    </dgm:pt>
    <dgm:pt modelId="{B4F2C5CC-B5C6-4C6B-BEB6-3097A9505F87}" type="sibTrans" cxnId="{B63480C8-1A5E-4FB0-B05E-5C03D1A355A4}">
      <dgm:prSet/>
      <dgm:spPr/>
      <dgm:t>
        <a:bodyPr/>
        <a:lstStyle/>
        <a:p>
          <a:endParaRPr lang="sk-SK"/>
        </a:p>
      </dgm:t>
    </dgm:pt>
    <dgm:pt modelId="{390B6082-FC9B-4EF0-BB40-BAB0E5F14F7F}">
      <dgm:prSet custT="1"/>
      <dgm:spPr/>
      <dgm:t>
        <a:bodyPr/>
        <a:lstStyle/>
        <a:p>
          <a:r>
            <a:rPr lang="sk-SK" sz="1200" b="1" dirty="0" smtClean="0"/>
            <a:t>štátnozamestnanecké vzťahy</a:t>
          </a:r>
          <a:endParaRPr lang="sk-SK" sz="1200" b="1" dirty="0"/>
        </a:p>
      </dgm:t>
    </dgm:pt>
    <dgm:pt modelId="{E3ECCCB2-79EF-41E3-BD18-821A7C286DF9}" type="parTrans" cxnId="{56435D74-93D7-48E8-92AF-712F056FA943}">
      <dgm:prSet/>
      <dgm:spPr/>
      <dgm:t>
        <a:bodyPr/>
        <a:lstStyle/>
        <a:p>
          <a:endParaRPr lang="sk-SK"/>
        </a:p>
      </dgm:t>
    </dgm:pt>
    <dgm:pt modelId="{C720CD30-3EC0-4E6D-B43B-7ED9A7A06CDE}" type="sibTrans" cxnId="{56435D74-93D7-48E8-92AF-712F056FA943}">
      <dgm:prSet/>
      <dgm:spPr/>
      <dgm:t>
        <a:bodyPr/>
        <a:lstStyle/>
        <a:p>
          <a:endParaRPr lang="sk-SK"/>
        </a:p>
      </dgm:t>
    </dgm:pt>
    <dgm:pt modelId="{23EE79E2-440E-42E0-BFAF-F90FCFE9EABF}">
      <dgm:prSet custT="1"/>
      <dgm:spPr>
        <a:solidFill>
          <a:srgbClr val="FF0000"/>
        </a:solidFill>
      </dgm:spPr>
      <dgm:t>
        <a:bodyPr/>
        <a:lstStyle/>
        <a:p>
          <a:r>
            <a:rPr lang="sk-SK" sz="1400" b="1" dirty="0" smtClean="0"/>
            <a:t>Kolektívne</a:t>
          </a:r>
          <a:r>
            <a:rPr lang="sk-SK" sz="1300" b="1" dirty="0" smtClean="0"/>
            <a:t> zmluvy</a:t>
          </a:r>
          <a:endParaRPr lang="sk-SK" sz="1300" b="1" dirty="0"/>
        </a:p>
      </dgm:t>
    </dgm:pt>
    <dgm:pt modelId="{A1F31EE5-28C4-4C22-A762-CC174F879C9A}" type="parTrans" cxnId="{6F0E48BB-0C9F-456B-8870-F9EB1C429CB7}">
      <dgm:prSet/>
      <dgm:spPr/>
      <dgm:t>
        <a:bodyPr/>
        <a:lstStyle/>
        <a:p>
          <a:endParaRPr lang="sk-SK"/>
        </a:p>
      </dgm:t>
    </dgm:pt>
    <dgm:pt modelId="{5F973D53-1BC0-4C76-902B-C9C9E5096B5B}" type="sibTrans" cxnId="{6F0E48BB-0C9F-456B-8870-F9EB1C429CB7}">
      <dgm:prSet/>
      <dgm:spPr/>
      <dgm:t>
        <a:bodyPr/>
        <a:lstStyle/>
        <a:p>
          <a:endParaRPr lang="sk-SK"/>
        </a:p>
      </dgm:t>
    </dgm:pt>
    <dgm:pt modelId="{9FE4838C-5706-49C1-8EB1-5F7C6F3CEC1C}" type="pres">
      <dgm:prSet presAssocID="{636BAACC-86A0-414D-ABCC-C798DC53F512}" presName="Name0" presStyleCnt="0">
        <dgm:presLayoutVars>
          <dgm:chMax val="1"/>
          <dgm:dir/>
          <dgm:animLvl val="ctr"/>
          <dgm:resizeHandles val="exact"/>
        </dgm:presLayoutVars>
      </dgm:prSet>
      <dgm:spPr/>
      <dgm:t>
        <a:bodyPr/>
        <a:lstStyle/>
        <a:p>
          <a:endParaRPr lang="sk-SK"/>
        </a:p>
      </dgm:t>
    </dgm:pt>
    <dgm:pt modelId="{2CF79D4B-701E-456C-A1B5-EF842001E9D1}" type="pres">
      <dgm:prSet presAssocID="{7A997AA1-460A-45CF-9012-E13B443D977B}" presName="centerShape" presStyleLbl="node0" presStyleIdx="0" presStyleCnt="1"/>
      <dgm:spPr/>
      <dgm:t>
        <a:bodyPr/>
        <a:lstStyle/>
        <a:p>
          <a:endParaRPr lang="sk-SK"/>
        </a:p>
      </dgm:t>
    </dgm:pt>
    <dgm:pt modelId="{B7AC7AFA-87A6-48C5-93BF-2BC012B41CF4}" type="pres">
      <dgm:prSet presAssocID="{5B35145F-7185-47C6-A57B-009711B4D79E}" presName="node" presStyleLbl="node1" presStyleIdx="0" presStyleCnt="7">
        <dgm:presLayoutVars>
          <dgm:bulletEnabled val="1"/>
        </dgm:presLayoutVars>
      </dgm:prSet>
      <dgm:spPr/>
      <dgm:t>
        <a:bodyPr/>
        <a:lstStyle/>
        <a:p>
          <a:endParaRPr lang="sk-SK"/>
        </a:p>
      </dgm:t>
    </dgm:pt>
    <dgm:pt modelId="{54578C4B-BD06-4914-A945-1ABC35F45F82}" type="pres">
      <dgm:prSet presAssocID="{5B35145F-7185-47C6-A57B-009711B4D79E}" presName="dummy" presStyleCnt="0"/>
      <dgm:spPr/>
    </dgm:pt>
    <dgm:pt modelId="{A75164C7-6D76-4B7D-87F8-22C6C3A02E36}" type="pres">
      <dgm:prSet presAssocID="{2692C517-A904-4246-A65E-DDEDD9FCD42A}" presName="sibTrans" presStyleLbl="sibTrans2D1" presStyleIdx="0" presStyleCnt="7"/>
      <dgm:spPr/>
      <dgm:t>
        <a:bodyPr/>
        <a:lstStyle/>
        <a:p>
          <a:endParaRPr lang="sk-SK"/>
        </a:p>
      </dgm:t>
    </dgm:pt>
    <dgm:pt modelId="{469372F5-570C-4D34-B196-C0346F144101}" type="pres">
      <dgm:prSet presAssocID="{67EB8A7D-F352-4DB9-94F4-EBDA433D3561}" presName="node" presStyleLbl="node1" presStyleIdx="1" presStyleCnt="7">
        <dgm:presLayoutVars>
          <dgm:bulletEnabled val="1"/>
        </dgm:presLayoutVars>
      </dgm:prSet>
      <dgm:spPr/>
      <dgm:t>
        <a:bodyPr/>
        <a:lstStyle/>
        <a:p>
          <a:endParaRPr lang="sk-SK"/>
        </a:p>
      </dgm:t>
    </dgm:pt>
    <dgm:pt modelId="{1C31DF65-8F32-4112-96F3-3DC9203575D8}" type="pres">
      <dgm:prSet presAssocID="{67EB8A7D-F352-4DB9-94F4-EBDA433D3561}" presName="dummy" presStyleCnt="0"/>
      <dgm:spPr/>
    </dgm:pt>
    <dgm:pt modelId="{4D0AB35B-4023-40A8-9B1D-500A7D1EC065}" type="pres">
      <dgm:prSet presAssocID="{B4F2C5CC-B5C6-4C6B-BEB6-3097A9505F87}" presName="sibTrans" presStyleLbl="sibTrans2D1" presStyleIdx="1" presStyleCnt="7"/>
      <dgm:spPr/>
      <dgm:t>
        <a:bodyPr/>
        <a:lstStyle/>
        <a:p>
          <a:endParaRPr lang="sk-SK"/>
        </a:p>
      </dgm:t>
    </dgm:pt>
    <dgm:pt modelId="{ECBDEEF6-2E22-4342-A10E-E698C4E58010}" type="pres">
      <dgm:prSet presAssocID="{3B17EABC-557C-4464-9328-EEC646D1C3DB}" presName="node" presStyleLbl="node1" presStyleIdx="2" presStyleCnt="7">
        <dgm:presLayoutVars>
          <dgm:bulletEnabled val="1"/>
        </dgm:presLayoutVars>
      </dgm:prSet>
      <dgm:spPr/>
      <dgm:t>
        <a:bodyPr/>
        <a:lstStyle/>
        <a:p>
          <a:endParaRPr lang="sk-SK"/>
        </a:p>
      </dgm:t>
    </dgm:pt>
    <dgm:pt modelId="{20311404-9113-4C7F-B535-E26158D5CD93}" type="pres">
      <dgm:prSet presAssocID="{3B17EABC-557C-4464-9328-EEC646D1C3DB}" presName="dummy" presStyleCnt="0"/>
      <dgm:spPr/>
    </dgm:pt>
    <dgm:pt modelId="{0DB6A309-BFD2-43DA-8FB0-52161CD45AEA}" type="pres">
      <dgm:prSet presAssocID="{965D16EA-B4A8-4A18-A803-1478F4F83ECE}" presName="sibTrans" presStyleLbl="sibTrans2D1" presStyleIdx="2" presStyleCnt="7"/>
      <dgm:spPr/>
      <dgm:t>
        <a:bodyPr/>
        <a:lstStyle/>
        <a:p>
          <a:endParaRPr lang="sk-SK"/>
        </a:p>
      </dgm:t>
    </dgm:pt>
    <dgm:pt modelId="{03EF17E9-948A-420B-9A6B-C2D1DB0F2091}" type="pres">
      <dgm:prSet presAssocID="{3DD3038F-3216-40D0-BC35-80DEA2FC18E0}" presName="node" presStyleLbl="node1" presStyleIdx="3" presStyleCnt="7">
        <dgm:presLayoutVars>
          <dgm:bulletEnabled val="1"/>
        </dgm:presLayoutVars>
      </dgm:prSet>
      <dgm:spPr/>
      <dgm:t>
        <a:bodyPr/>
        <a:lstStyle/>
        <a:p>
          <a:endParaRPr lang="sk-SK"/>
        </a:p>
      </dgm:t>
    </dgm:pt>
    <dgm:pt modelId="{8657DC9A-A29B-4A7E-B15A-BD098F2BB839}" type="pres">
      <dgm:prSet presAssocID="{3DD3038F-3216-40D0-BC35-80DEA2FC18E0}" presName="dummy" presStyleCnt="0"/>
      <dgm:spPr/>
    </dgm:pt>
    <dgm:pt modelId="{BCAFB0BF-2A01-4782-9F0E-A3C7A427E078}" type="pres">
      <dgm:prSet presAssocID="{E90BDABA-3DFA-4EAC-BE02-3EDB987A4562}" presName="sibTrans" presStyleLbl="sibTrans2D1" presStyleIdx="3" presStyleCnt="7"/>
      <dgm:spPr/>
      <dgm:t>
        <a:bodyPr/>
        <a:lstStyle/>
        <a:p>
          <a:endParaRPr lang="sk-SK"/>
        </a:p>
      </dgm:t>
    </dgm:pt>
    <dgm:pt modelId="{AEA2DDF6-3027-45AF-BB54-AF915DA4A94F}" type="pres">
      <dgm:prSet presAssocID="{3A25F9E3-26AB-496E-B204-8B7C3071E60D}" presName="node" presStyleLbl="node1" presStyleIdx="4" presStyleCnt="7" custRadScaleRad="99147" custRadScaleInc="1385">
        <dgm:presLayoutVars>
          <dgm:bulletEnabled val="1"/>
        </dgm:presLayoutVars>
      </dgm:prSet>
      <dgm:spPr/>
      <dgm:t>
        <a:bodyPr/>
        <a:lstStyle/>
        <a:p>
          <a:endParaRPr lang="sk-SK"/>
        </a:p>
      </dgm:t>
    </dgm:pt>
    <dgm:pt modelId="{B043386B-8188-4BAC-8022-5ACA4F1E0A7D}" type="pres">
      <dgm:prSet presAssocID="{3A25F9E3-26AB-496E-B204-8B7C3071E60D}" presName="dummy" presStyleCnt="0"/>
      <dgm:spPr/>
    </dgm:pt>
    <dgm:pt modelId="{7E70C4BF-CEF7-4A09-AA11-99D56695F17B}" type="pres">
      <dgm:prSet presAssocID="{70B461A4-79FC-4BA4-90E5-1E2A30FCF6B0}" presName="sibTrans" presStyleLbl="sibTrans2D1" presStyleIdx="4" presStyleCnt="7"/>
      <dgm:spPr/>
      <dgm:t>
        <a:bodyPr/>
        <a:lstStyle/>
        <a:p>
          <a:endParaRPr lang="sk-SK"/>
        </a:p>
      </dgm:t>
    </dgm:pt>
    <dgm:pt modelId="{87164970-DCAF-4B83-B610-3150357E1D85}" type="pres">
      <dgm:prSet presAssocID="{23EE79E2-440E-42E0-BFAF-F90FCFE9EABF}" presName="node" presStyleLbl="node1" presStyleIdx="5" presStyleCnt="7">
        <dgm:presLayoutVars>
          <dgm:bulletEnabled val="1"/>
        </dgm:presLayoutVars>
      </dgm:prSet>
      <dgm:spPr/>
      <dgm:t>
        <a:bodyPr/>
        <a:lstStyle/>
        <a:p>
          <a:endParaRPr lang="sk-SK"/>
        </a:p>
      </dgm:t>
    </dgm:pt>
    <dgm:pt modelId="{3592E867-81C0-49A7-A758-5B625FCDA70A}" type="pres">
      <dgm:prSet presAssocID="{23EE79E2-440E-42E0-BFAF-F90FCFE9EABF}" presName="dummy" presStyleCnt="0"/>
      <dgm:spPr/>
    </dgm:pt>
    <dgm:pt modelId="{4940467C-4D4F-4F00-832E-42BB64DEE2D7}" type="pres">
      <dgm:prSet presAssocID="{5F973D53-1BC0-4C76-902B-C9C9E5096B5B}" presName="sibTrans" presStyleLbl="sibTrans2D1" presStyleIdx="5" presStyleCnt="7"/>
      <dgm:spPr/>
      <dgm:t>
        <a:bodyPr/>
        <a:lstStyle/>
        <a:p>
          <a:endParaRPr lang="sk-SK"/>
        </a:p>
      </dgm:t>
    </dgm:pt>
    <dgm:pt modelId="{0725B43F-1E8B-4B35-8192-4DB7414B9C8A}" type="pres">
      <dgm:prSet presAssocID="{390B6082-FC9B-4EF0-BB40-BAB0E5F14F7F}" presName="node" presStyleLbl="node1" presStyleIdx="6" presStyleCnt="7">
        <dgm:presLayoutVars>
          <dgm:bulletEnabled val="1"/>
        </dgm:presLayoutVars>
      </dgm:prSet>
      <dgm:spPr/>
      <dgm:t>
        <a:bodyPr/>
        <a:lstStyle/>
        <a:p>
          <a:endParaRPr lang="sk-SK"/>
        </a:p>
      </dgm:t>
    </dgm:pt>
    <dgm:pt modelId="{78A9B39C-B26F-40EC-A729-C845338EDDD5}" type="pres">
      <dgm:prSet presAssocID="{390B6082-FC9B-4EF0-BB40-BAB0E5F14F7F}" presName="dummy" presStyleCnt="0"/>
      <dgm:spPr/>
    </dgm:pt>
    <dgm:pt modelId="{5C1941DD-D623-4EC7-B0FF-8A0F2BE770A5}" type="pres">
      <dgm:prSet presAssocID="{C720CD30-3EC0-4E6D-B43B-7ED9A7A06CDE}" presName="sibTrans" presStyleLbl="sibTrans2D1" presStyleIdx="6" presStyleCnt="7"/>
      <dgm:spPr/>
      <dgm:t>
        <a:bodyPr/>
        <a:lstStyle/>
        <a:p>
          <a:endParaRPr lang="sk-SK"/>
        </a:p>
      </dgm:t>
    </dgm:pt>
  </dgm:ptLst>
  <dgm:cxnLst>
    <dgm:cxn modelId="{56435D74-93D7-48E8-92AF-712F056FA943}" srcId="{7A997AA1-460A-45CF-9012-E13B443D977B}" destId="{390B6082-FC9B-4EF0-BB40-BAB0E5F14F7F}" srcOrd="6" destOrd="0" parTransId="{E3ECCCB2-79EF-41E3-BD18-821A7C286DF9}" sibTransId="{C720CD30-3EC0-4E6D-B43B-7ED9A7A06CDE}"/>
    <dgm:cxn modelId="{C37B3D2D-6779-456B-BA68-5060EBC9681D}" type="presOf" srcId="{965D16EA-B4A8-4A18-A803-1478F4F83ECE}" destId="{0DB6A309-BFD2-43DA-8FB0-52161CD45AEA}" srcOrd="0" destOrd="0" presId="urn:microsoft.com/office/officeart/2005/8/layout/radial6"/>
    <dgm:cxn modelId="{FFA1065F-7DA0-4BF4-B650-20F037B749A6}" srcId="{7A997AA1-460A-45CF-9012-E13B443D977B}" destId="{3B17EABC-557C-4464-9328-EEC646D1C3DB}" srcOrd="2" destOrd="0" parTransId="{C4293AE1-2811-4308-B744-7E64FD07F45F}" sibTransId="{965D16EA-B4A8-4A18-A803-1478F4F83ECE}"/>
    <dgm:cxn modelId="{B63480C8-1A5E-4FB0-B05E-5C03D1A355A4}" srcId="{7A997AA1-460A-45CF-9012-E13B443D977B}" destId="{67EB8A7D-F352-4DB9-94F4-EBDA433D3561}" srcOrd="1" destOrd="0" parTransId="{EFF74923-142D-423F-921B-AE45347D14A0}" sibTransId="{B4F2C5CC-B5C6-4C6B-BEB6-3097A9505F87}"/>
    <dgm:cxn modelId="{EB17EB8D-E851-42CF-A94F-3221E7ACAD11}" type="presOf" srcId="{390B6082-FC9B-4EF0-BB40-BAB0E5F14F7F}" destId="{0725B43F-1E8B-4B35-8192-4DB7414B9C8A}" srcOrd="0" destOrd="0" presId="urn:microsoft.com/office/officeart/2005/8/layout/radial6"/>
    <dgm:cxn modelId="{2944BCDE-18D7-4AFD-ACC4-25F2E3195442}" srcId="{636BAACC-86A0-414D-ABCC-C798DC53F512}" destId="{7A997AA1-460A-45CF-9012-E13B443D977B}" srcOrd="0" destOrd="0" parTransId="{3D94358C-6719-4CB3-A306-2407D6BA62EE}" sibTransId="{77383CDC-ADB2-4996-827D-32E304836AE1}"/>
    <dgm:cxn modelId="{E6CE04A8-A7C0-4AE6-AB7D-7E3609242E60}" type="presOf" srcId="{7A997AA1-460A-45CF-9012-E13B443D977B}" destId="{2CF79D4B-701E-456C-A1B5-EF842001E9D1}" srcOrd="0" destOrd="0" presId="urn:microsoft.com/office/officeart/2005/8/layout/radial6"/>
    <dgm:cxn modelId="{66CE70FA-A1DB-4801-AA36-E591A185C33E}" type="presOf" srcId="{2692C517-A904-4246-A65E-DDEDD9FCD42A}" destId="{A75164C7-6D76-4B7D-87F8-22C6C3A02E36}" srcOrd="0" destOrd="0" presId="urn:microsoft.com/office/officeart/2005/8/layout/radial6"/>
    <dgm:cxn modelId="{6139B741-7E83-4E8B-9DDC-6FEE379B7FA9}" srcId="{7A997AA1-460A-45CF-9012-E13B443D977B}" destId="{5B35145F-7185-47C6-A57B-009711B4D79E}" srcOrd="0" destOrd="0" parTransId="{AAFAE4BD-4A09-4777-BA28-DB275D9545C9}" sibTransId="{2692C517-A904-4246-A65E-DDEDD9FCD42A}"/>
    <dgm:cxn modelId="{42923294-13BA-4D52-80C6-961990847905}" type="presOf" srcId="{5B35145F-7185-47C6-A57B-009711B4D79E}" destId="{B7AC7AFA-87A6-48C5-93BF-2BC012B41CF4}" srcOrd="0" destOrd="0" presId="urn:microsoft.com/office/officeart/2005/8/layout/radial6"/>
    <dgm:cxn modelId="{6F0E48BB-0C9F-456B-8870-F9EB1C429CB7}" srcId="{7A997AA1-460A-45CF-9012-E13B443D977B}" destId="{23EE79E2-440E-42E0-BFAF-F90FCFE9EABF}" srcOrd="5" destOrd="0" parTransId="{A1F31EE5-28C4-4C22-A762-CC174F879C9A}" sibTransId="{5F973D53-1BC0-4C76-902B-C9C9E5096B5B}"/>
    <dgm:cxn modelId="{9531B12A-2B17-4C1C-B5BF-9B0D9B313DE5}" type="presOf" srcId="{E90BDABA-3DFA-4EAC-BE02-3EDB987A4562}" destId="{BCAFB0BF-2A01-4782-9F0E-A3C7A427E078}" srcOrd="0" destOrd="0" presId="urn:microsoft.com/office/officeart/2005/8/layout/radial6"/>
    <dgm:cxn modelId="{52ABBF32-056E-44D5-8C28-1CC54954320D}" type="presOf" srcId="{B4F2C5CC-B5C6-4C6B-BEB6-3097A9505F87}" destId="{4D0AB35B-4023-40A8-9B1D-500A7D1EC065}" srcOrd="0" destOrd="0" presId="urn:microsoft.com/office/officeart/2005/8/layout/radial6"/>
    <dgm:cxn modelId="{DD26B892-35C7-438A-BF56-B1DA2084A8AD}" type="presOf" srcId="{3DD3038F-3216-40D0-BC35-80DEA2FC18E0}" destId="{03EF17E9-948A-420B-9A6B-C2D1DB0F2091}" srcOrd="0" destOrd="0" presId="urn:microsoft.com/office/officeart/2005/8/layout/radial6"/>
    <dgm:cxn modelId="{FF102F0F-0E9E-4625-A0D9-564ACF65ECD1}" type="presOf" srcId="{3A25F9E3-26AB-496E-B204-8B7C3071E60D}" destId="{AEA2DDF6-3027-45AF-BB54-AF915DA4A94F}" srcOrd="0" destOrd="0" presId="urn:microsoft.com/office/officeart/2005/8/layout/radial6"/>
    <dgm:cxn modelId="{F84FDCF8-C052-448F-93DB-E526A2DD9779}" type="presOf" srcId="{70B461A4-79FC-4BA4-90E5-1E2A30FCF6B0}" destId="{7E70C4BF-CEF7-4A09-AA11-99D56695F17B}" srcOrd="0" destOrd="0" presId="urn:microsoft.com/office/officeart/2005/8/layout/radial6"/>
    <dgm:cxn modelId="{5FE9CB5A-2B3A-479B-9502-9297B3179767}" type="presOf" srcId="{C720CD30-3EC0-4E6D-B43B-7ED9A7A06CDE}" destId="{5C1941DD-D623-4EC7-B0FF-8A0F2BE770A5}" srcOrd="0" destOrd="0" presId="urn:microsoft.com/office/officeart/2005/8/layout/radial6"/>
    <dgm:cxn modelId="{1D404AB3-BBAE-4C8B-BF51-67D115F6DB63}" srcId="{7A997AA1-460A-45CF-9012-E13B443D977B}" destId="{3A25F9E3-26AB-496E-B204-8B7C3071E60D}" srcOrd="4" destOrd="0" parTransId="{BB095C86-0F59-422A-B7D6-F60F663C66D4}" sibTransId="{70B461A4-79FC-4BA4-90E5-1E2A30FCF6B0}"/>
    <dgm:cxn modelId="{E8FD9AA3-BB4F-49C5-8B3C-E098F22C5BD2}" type="presOf" srcId="{3B17EABC-557C-4464-9328-EEC646D1C3DB}" destId="{ECBDEEF6-2E22-4342-A10E-E698C4E58010}" srcOrd="0" destOrd="0" presId="urn:microsoft.com/office/officeart/2005/8/layout/radial6"/>
    <dgm:cxn modelId="{E52164C4-E298-4F08-8AAA-0723667912FE}" type="presOf" srcId="{5F973D53-1BC0-4C76-902B-C9C9E5096B5B}" destId="{4940467C-4D4F-4F00-832E-42BB64DEE2D7}" srcOrd="0" destOrd="0" presId="urn:microsoft.com/office/officeart/2005/8/layout/radial6"/>
    <dgm:cxn modelId="{F7BECF2F-1504-4C50-9AA1-719BE62C545B}" type="presOf" srcId="{67EB8A7D-F352-4DB9-94F4-EBDA433D3561}" destId="{469372F5-570C-4D34-B196-C0346F144101}" srcOrd="0" destOrd="0" presId="urn:microsoft.com/office/officeart/2005/8/layout/radial6"/>
    <dgm:cxn modelId="{E9068EA2-0363-4702-8BBE-785C951AC50B}" type="presOf" srcId="{636BAACC-86A0-414D-ABCC-C798DC53F512}" destId="{9FE4838C-5706-49C1-8EB1-5F7C6F3CEC1C}" srcOrd="0" destOrd="0" presId="urn:microsoft.com/office/officeart/2005/8/layout/radial6"/>
    <dgm:cxn modelId="{10BA9F2F-9C50-4FA2-A4EF-73F836E33F85}" type="presOf" srcId="{23EE79E2-440E-42E0-BFAF-F90FCFE9EABF}" destId="{87164970-DCAF-4B83-B610-3150357E1D85}" srcOrd="0" destOrd="0" presId="urn:microsoft.com/office/officeart/2005/8/layout/radial6"/>
    <dgm:cxn modelId="{85632720-4A6A-4D96-90E0-F3856AFDDC77}" srcId="{7A997AA1-460A-45CF-9012-E13B443D977B}" destId="{3DD3038F-3216-40D0-BC35-80DEA2FC18E0}" srcOrd="3" destOrd="0" parTransId="{B0FF7BCB-D6A0-4B86-BD3D-762A67401524}" sibTransId="{E90BDABA-3DFA-4EAC-BE02-3EDB987A4562}"/>
    <dgm:cxn modelId="{BF23E438-2ADB-4F64-96AF-DF03AFA2CADB}" type="presParOf" srcId="{9FE4838C-5706-49C1-8EB1-5F7C6F3CEC1C}" destId="{2CF79D4B-701E-456C-A1B5-EF842001E9D1}" srcOrd="0" destOrd="0" presId="urn:microsoft.com/office/officeart/2005/8/layout/radial6"/>
    <dgm:cxn modelId="{14D494B3-8BAC-4BAA-849E-F9F29D88203A}" type="presParOf" srcId="{9FE4838C-5706-49C1-8EB1-5F7C6F3CEC1C}" destId="{B7AC7AFA-87A6-48C5-93BF-2BC012B41CF4}" srcOrd="1" destOrd="0" presId="urn:microsoft.com/office/officeart/2005/8/layout/radial6"/>
    <dgm:cxn modelId="{11A30881-FEA3-47A5-8398-7A40BEAD8703}" type="presParOf" srcId="{9FE4838C-5706-49C1-8EB1-5F7C6F3CEC1C}" destId="{54578C4B-BD06-4914-A945-1ABC35F45F82}" srcOrd="2" destOrd="0" presId="urn:microsoft.com/office/officeart/2005/8/layout/radial6"/>
    <dgm:cxn modelId="{6A497AD1-8F39-4F7B-A45D-70A23E09691B}" type="presParOf" srcId="{9FE4838C-5706-49C1-8EB1-5F7C6F3CEC1C}" destId="{A75164C7-6D76-4B7D-87F8-22C6C3A02E36}" srcOrd="3" destOrd="0" presId="urn:microsoft.com/office/officeart/2005/8/layout/radial6"/>
    <dgm:cxn modelId="{D131AF09-13CD-421C-A140-0959C65A1AF4}" type="presParOf" srcId="{9FE4838C-5706-49C1-8EB1-5F7C6F3CEC1C}" destId="{469372F5-570C-4D34-B196-C0346F144101}" srcOrd="4" destOrd="0" presId="urn:microsoft.com/office/officeart/2005/8/layout/radial6"/>
    <dgm:cxn modelId="{4DD723FC-2DF2-4B50-A97E-039ED9F7EC2E}" type="presParOf" srcId="{9FE4838C-5706-49C1-8EB1-5F7C6F3CEC1C}" destId="{1C31DF65-8F32-4112-96F3-3DC9203575D8}" srcOrd="5" destOrd="0" presId="urn:microsoft.com/office/officeart/2005/8/layout/radial6"/>
    <dgm:cxn modelId="{D4A8BE0E-D3D3-4787-8929-EC8079FAB615}" type="presParOf" srcId="{9FE4838C-5706-49C1-8EB1-5F7C6F3CEC1C}" destId="{4D0AB35B-4023-40A8-9B1D-500A7D1EC065}" srcOrd="6" destOrd="0" presId="urn:microsoft.com/office/officeart/2005/8/layout/radial6"/>
    <dgm:cxn modelId="{DE7B4948-7293-4AD7-B8E6-AB516CE9ED05}" type="presParOf" srcId="{9FE4838C-5706-49C1-8EB1-5F7C6F3CEC1C}" destId="{ECBDEEF6-2E22-4342-A10E-E698C4E58010}" srcOrd="7" destOrd="0" presId="urn:microsoft.com/office/officeart/2005/8/layout/radial6"/>
    <dgm:cxn modelId="{7BFD7CF0-BB3F-4DE3-BB85-F832B7E6552A}" type="presParOf" srcId="{9FE4838C-5706-49C1-8EB1-5F7C6F3CEC1C}" destId="{20311404-9113-4C7F-B535-E26158D5CD93}" srcOrd="8" destOrd="0" presId="urn:microsoft.com/office/officeart/2005/8/layout/radial6"/>
    <dgm:cxn modelId="{E9482E2D-6BAB-4F55-A5E2-B97D48C46011}" type="presParOf" srcId="{9FE4838C-5706-49C1-8EB1-5F7C6F3CEC1C}" destId="{0DB6A309-BFD2-43DA-8FB0-52161CD45AEA}" srcOrd="9" destOrd="0" presId="urn:microsoft.com/office/officeart/2005/8/layout/radial6"/>
    <dgm:cxn modelId="{1C63A1F0-C52E-4BBD-B168-923F0ABF5468}" type="presParOf" srcId="{9FE4838C-5706-49C1-8EB1-5F7C6F3CEC1C}" destId="{03EF17E9-948A-420B-9A6B-C2D1DB0F2091}" srcOrd="10" destOrd="0" presId="urn:microsoft.com/office/officeart/2005/8/layout/radial6"/>
    <dgm:cxn modelId="{F5FFE0FB-09D8-4CC0-83BD-FD46E775EFB0}" type="presParOf" srcId="{9FE4838C-5706-49C1-8EB1-5F7C6F3CEC1C}" destId="{8657DC9A-A29B-4A7E-B15A-BD098F2BB839}" srcOrd="11" destOrd="0" presId="urn:microsoft.com/office/officeart/2005/8/layout/radial6"/>
    <dgm:cxn modelId="{1A829354-5A26-4B67-99F8-FB1C9F2969BE}" type="presParOf" srcId="{9FE4838C-5706-49C1-8EB1-5F7C6F3CEC1C}" destId="{BCAFB0BF-2A01-4782-9F0E-A3C7A427E078}" srcOrd="12" destOrd="0" presId="urn:microsoft.com/office/officeart/2005/8/layout/radial6"/>
    <dgm:cxn modelId="{2590DD0E-9161-409A-98B4-9D5606B6D3A7}" type="presParOf" srcId="{9FE4838C-5706-49C1-8EB1-5F7C6F3CEC1C}" destId="{AEA2DDF6-3027-45AF-BB54-AF915DA4A94F}" srcOrd="13" destOrd="0" presId="urn:microsoft.com/office/officeart/2005/8/layout/radial6"/>
    <dgm:cxn modelId="{055994BD-95CB-4B3C-93B1-D2BD879A1113}" type="presParOf" srcId="{9FE4838C-5706-49C1-8EB1-5F7C6F3CEC1C}" destId="{B043386B-8188-4BAC-8022-5ACA4F1E0A7D}" srcOrd="14" destOrd="0" presId="urn:microsoft.com/office/officeart/2005/8/layout/radial6"/>
    <dgm:cxn modelId="{AED2575D-FA5A-4B6F-B1A0-FE33D33C53CA}" type="presParOf" srcId="{9FE4838C-5706-49C1-8EB1-5F7C6F3CEC1C}" destId="{7E70C4BF-CEF7-4A09-AA11-99D56695F17B}" srcOrd="15" destOrd="0" presId="urn:microsoft.com/office/officeart/2005/8/layout/radial6"/>
    <dgm:cxn modelId="{C3C25604-3EDA-4878-8246-3ED633808A2B}" type="presParOf" srcId="{9FE4838C-5706-49C1-8EB1-5F7C6F3CEC1C}" destId="{87164970-DCAF-4B83-B610-3150357E1D85}" srcOrd="16" destOrd="0" presId="urn:microsoft.com/office/officeart/2005/8/layout/radial6"/>
    <dgm:cxn modelId="{E04B0F42-DAE4-4770-9291-1655CCA1EB44}" type="presParOf" srcId="{9FE4838C-5706-49C1-8EB1-5F7C6F3CEC1C}" destId="{3592E867-81C0-49A7-A758-5B625FCDA70A}" srcOrd="17" destOrd="0" presId="urn:microsoft.com/office/officeart/2005/8/layout/radial6"/>
    <dgm:cxn modelId="{6910E018-D8C1-48ED-B05C-B5148A2A33BC}" type="presParOf" srcId="{9FE4838C-5706-49C1-8EB1-5F7C6F3CEC1C}" destId="{4940467C-4D4F-4F00-832E-42BB64DEE2D7}" srcOrd="18" destOrd="0" presId="urn:microsoft.com/office/officeart/2005/8/layout/radial6"/>
    <dgm:cxn modelId="{C657CE31-CA56-4F76-B638-252BD6214EB0}" type="presParOf" srcId="{9FE4838C-5706-49C1-8EB1-5F7C6F3CEC1C}" destId="{0725B43F-1E8B-4B35-8192-4DB7414B9C8A}" srcOrd="19" destOrd="0" presId="urn:microsoft.com/office/officeart/2005/8/layout/radial6"/>
    <dgm:cxn modelId="{3E4CA7B9-C8AC-425B-A6C6-B4416C63276D}" type="presParOf" srcId="{9FE4838C-5706-49C1-8EB1-5F7C6F3CEC1C}" destId="{78A9B39C-B26F-40EC-A729-C845338EDDD5}" srcOrd="20" destOrd="0" presId="urn:microsoft.com/office/officeart/2005/8/layout/radial6"/>
    <dgm:cxn modelId="{B33FABE4-DE8E-41E8-8C87-FC520673D66E}" type="presParOf" srcId="{9FE4838C-5706-49C1-8EB1-5F7C6F3CEC1C}" destId="{5C1941DD-D623-4EC7-B0FF-8A0F2BE770A5}" srcOrd="21" destOrd="0" presId="urn:microsoft.com/office/officeart/2005/8/layout/radial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1941DD-D623-4EC7-B0FF-8A0F2BE770A5}">
      <dsp:nvSpPr>
        <dsp:cNvPr id="0" name=""/>
        <dsp:cNvSpPr/>
      </dsp:nvSpPr>
      <dsp:spPr>
        <a:xfrm>
          <a:off x="1782366" y="568870"/>
          <a:ext cx="4520281" cy="4520281"/>
        </a:xfrm>
        <a:prstGeom prst="blockArc">
          <a:avLst>
            <a:gd name="adj1" fmla="val 13114286"/>
            <a:gd name="adj2" fmla="val 16200000"/>
            <a:gd name="adj3" fmla="val 39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4940467C-4D4F-4F00-832E-42BB64DEE2D7}">
      <dsp:nvSpPr>
        <dsp:cNvPr id="0" name=""/>
        <dsp:cNvSpPr/>
      </dsp:nvSpPr>
      <dsp:spPr>
        <a:xfrm>
          <a:off x="1782366" y="568870"/>
          <a:ext cx="4520281" cy="4520281"/>
        </a:xfrm>
        <a:prstGeom prst="blockArc">
          <a:avLst>
            <a:gd name="adj1" fmla="val 10028571"/>
            <a:gd name="adj2" fmla="val 13114286"/>
            <a:gd name="adj3" fmla="val 39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7E70C4BF-CEF7-4A09-AA11-99D56695F17B}">
      <dsp:nvSpPr>
        <dsp:cNvPr id="0" name=""/>
        <dsp:cNvSpPr/>
      </dsp:nvSpPr>
      <dsp:spPr>
        <a:xfrm>
          <a:off x="1776830" y="545211"/>
          <a:ext cx="4520281" cy="4520281"/>
        </a:xfrm>
        <a:prstGeom prst="blockArc">
          <a:avLst>
            <a:gd name="adj1" fmla="val 6933319"/>
            <a:gd name="adj2" fmla="val 9990879"/>
            <a:gd name="adj3" fmla="val 39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BCAFB0BF-2A01-4782-9F0E-A3C7A427E078}">
      <dsp:nvSpPr>
        <dsp:cNvPr id="0" name=""/>
        <dsp:cNvSpPr/>
      </dsp:nvSpPr>
      <dsp:spPr>
        <a:xfrm>
          <a:off x="1804170" y="558516"/>
          <a:ext cx="4520281" cy="4520281"/>
        </a:xfrm>
        <a:prstGeom prst="blockArc">
          <a:avLst>
            <a:gd name="adj1" fmla="val 3894587"/>
            <a:gd name="adj2" fmla="val 6980487"/>
            <a:gd name="adj3" fmla="val 39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0DB6A309-BFD2-43DA-8FB0-52161CD45AEA}">
      <dsp:nvSpPr>
        <dsp:cNvPr id="0" name=""/>
        <dsp:cNvSpPr/>
      </dsp:nvSpPr>
      <dsp:spPr>
        <a:xfrm>
          <a:off x="1782366" y="568870"/>
          <a:ext cx="4520281" cy="4520281"/>
        </a:xfrm>
        <a:prstGeom prst="blockArc">
          <a:avLst>
            <a:gd name="adj1" fmla="val 771429"/>
            <a:gd name="adj2" fmla="val 3857143"/>
            <a:gd name="adj3" fmla="val 39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4D0AB35B-4023-40A8-9B1D-500A7D1EC065}">
      <dsp:nvSpPr>
        <dsp:cNvPr id="0" name=""/>
        <dsp:cNvSpPr/>
      </dsp:nvSpPr>
      <dsp:spPr>
        <a:xfrm>
          <a:off x="1782366" y="568870"/>
          <a:ext cx="4520281" cy="4520281"/>
        </a:xfrm>
        <a:prstGeom prst="blockArc">
          <a:avLst>
            <a:gd name="adj1" fmla="val 19285714"/>
            <a:gd name="adj2" fmla="val 771429"/>
            <a:gd name="adj3" fmla="val 39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A75164C7-6D76-4B7D-87F8-22C6C3A02E36}">
      <dsp:nvSpPr>
        <dsp:cNvPr id="0" name=""/>
        <dsp:cNvSpPr/>
      </dsp:nvSpPr>
      <dsp:spPr>
        <a:xfrm>
          <a:off x="1782366" y="568870"/>
          <a:ext cx="4520281" cy="4520281"/>
        </a:xfrm>
        <a:prstGeom prst="blockArc">
          <a:avLst>
            <a:gd name="adj1" fmla="val 16200000"/>
            <a:gd name="adj2" fmla="val 19285714"/>
            <a:gd name="adj3" fmla="val 39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2CF79D4B-701E-456C-A1B5-EF842001E9D1}">
      <dsp:nvSpPr>
        <dsp:cNvPr id="0" name=""/>
        <dsp:cNvSpPr/>
      </dsp:nvSpPr>
      <dsp:spPr>
        <a:xfrm>
          <a:off x="3168078" y="1954582"/>
          <a:ext cx="1748858" cy="1748858"/>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r>
            <a:rPr lang="sk-SK" sz="2100" b="1" kern="1200" dirty="0" smtClean="0"/>
            <a:t>Inšpekcia práce</a:t>
          </a:r>
          <a:endParaRPr lang="sk-SK" sz="2100" b="1" kern="1200" dirty="0"/>
        </a:p>
      </dsp:txBody>
      <dsp:txXfrm>
        <a:off x="3424192" y="2210696"/>
        <a:ext cx="1236630" cy="1236630"/>
      </dsp:txXfrm>
    </dsp:sp>
    <dsp:sp modelId="{B7AC7AFA-87A6-48C5-93BF-2BC012B41CF4}">
      <dsp:nvSpPr>
        <dsp:cNvPr id="0" name=""/>
        <dsp:cNvSpPr/>
      </dsp:nvSpPr>
      <dsp:spPr>
        <a:xfrm>
          <a:off x="3430407" y="841"/>
          <a:ext cx="1224200" cy="1224200"/>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sk-SK" sz="1600" b="1" kern="1200" dirty="0" smtClean="0"/>
            <a:t>BOZP</a:t>
          </a:r>
          <a:endParaRPr lang="sk-SK" sz="1600" b="1" kern="1200" dirty="0"/>
        </a:p>
      </dsp:txBody>
      <dsp:txXfrm>
        <a:off x="3609687" y="180121"/>
        <a:ext cx="865640" cy="865640"/>
      </dsp:txXfrm>
    </dsp:sp>
    <dsp:sp modelId="{469372F5-570C-4D34-B196-C0346F144101}">
      <dsp:nvSpPr>
        <dsp:cNvPr id="0" name=""/>
        <dsp:cNvSpPr/>
      </dsp:nvSpPr>
      <dsp:spPr>
        <a:xfrm>
          <a:off x="5163000" y="835214"/>
          <a:ext cx="1224200" cy="1224200"/>
        </a:xfrm>
        <a:prstGeom prst="ellipse">
          <a:avLst/>
        </a:prstGeom>
        <a:solidFill>
          <a:srgbClr val="FF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sk-SK" sz="1600" b="1" kern="1200" dirty="0" smtClean="0"/>
            <a:t>PPV</a:t>
          </a:r>
          <a:endParaRPr lang="sk-SK" sz="1600" b="1" kern="1200" dirty="0"/>
        </a:p>
      </dsp:txBody>
      <dsp:txXfrm>
        <a:off x="5342280" y="1014494"/>
        <a:ext cx="865640" cy="865640"/>
      </dsp:txXfrm>
    </dsp:sp>
    <dsp:sp modelId="{ECBDEEF6-2E22-4342-A10E-E698C4E58010}">
      <dsp:nvSpPr>
        <dsp:cNvPr id="0" name=""/>
        <dsp:cNvSpPr/>
      </dsp:nvSpPr>
      <dsp:spPr>
        <a:xfrm>
          <a:off x="5590915" y="2710032"/>
          <a:ext cx="1224200" cy="1224200"/>
        </a:xfrm>
        <a:prstGeom prst="ellipse">
          <a:avLst/>
        </a:prstGeom>
        <a:solidFill>
          <a:schemeClr val="accent1"/>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sk-SK" sz="1000" b="1" kern="1200" dirty="0" smtClean="0"/>
            <a:t>Nelegálna práca / zamestnávanie</a:t>
          </a:r>
          <a:endParaRPr lang="sk-SK" sz="1000" b="1" kern="1200" dirty="0"/>
        </a:p>
      </dsp:txBody>
      <dsp:txXfrm>
        <a:off x="5770195" y="2889312"/>
        <a:ext cx="865640" cy="865640"/>
      </dsp:txXfrm>
    </dsp:sp>
    <dsp:sp modelId="{03EF17E9-948A-420B-9A6B-C2D1DB0F2091}">
      <dsp:nvSpPr>
        <dsp:cNvPr id="0" name=""/>
        <dsp:cNvSpPr/>
      </dsp:nvSpPr>
      <dsp:spPr>
        <a:xfrm>
          <a:off x="4391923" y="4213520"/>
          <a:ext cx="1224200" cy="1224200"/>
        </a:xfrm>
        <a:prstGeom prst="ellipse">
          <a:avLst/>
        </a:prstGeom>
        <a:solidFill>
          <a:schemeClr val="accent1"/>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sk-SK" sz="1100" b="1" kern="1200" dirty="0" smtClean="0"/>
            <a:t>Vysielanie zamestnancov</a:t>
          </a:r>
          <a:endParaRPr lang="sk-SK" sz="1100" b="1" kern="1200" dirty="0"/>
        </a:p>
      </dsp:txBody>
      <dsp:txXfrm>
        <a:off x="4571203" y="4392800"/>
        <a:ext cx="865640" cy="865640"/>
      </dsp:txXfrm>
    </dsp:sp>
    <dsp:sp modelId="{AEA2DDF6-3027-45AF-BB54-AF915DA4A94F}">
      <dsp:nvSpPr>
        <dsp:cNvPr id="0" name=""/>
        <dsp:cNvSpPr/>
      </dsp:nvSpPr>
      <dsp:spPr>
        <a:xfrm>
          <a:off x="2468897" y="4192522"/>
          <a:ext cx="1224200" cy="1224200"/>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endParaRPr lang="sk-SK" sz="1600" b="1" kern="1200" dirty="0" smtClean="0"/>
        </a:p>
        <a:p>
          <a:pPr lvl="0" algn="ctr" defTabSz="711200">
            <a:lnSpc>
              <a:spcPct val="90000"/>
            </a:lnSpc>
            <a:spcBef>
              <a:spcPct val="0"/>
            </a:spcBef>
            <a:spcAft>
              <a:spcPct val="35000"/>
            </a:spcAft>
          </a:pPr>
          <a:r>
            <a:rPr lang="sk-SK" sz="1600" b="1" kern="1200" dirty="0" smtClean="0"/>
            <a:t>Ostatné</a:t>
          </a:r>
        </a:p>
        <a:p>
          <a:pPr lvl="0" algn="ctr" defTabSz="711200">
            <a:lnSpc>
              <a:spcPct val="90000"/>
            </a:lnSpc>
            <a:spcBef>
              <a:spcPct val="0"/>
            </a:spcBef>
            <a:spcAft>
              <a:spcPct val="35000"/>
            </a:spcAft>
          </a:pPr>
          <a:endParaRPr lang="sk-SK" sz="1600" b="1" kern="1200" dirty="0"/>
        </a:p>
      </dsp:txBody>
      <dsp:txXfrm>
        <a:off x="2648177" y="4371802"/>
        <a:ext cx="865640" cy="865640"/>
      </dsp:txXfrm>
    </dsp:sp>
    <dsp:sp modelId="{87164970-DCAF-4B83-B610-3150357E1D85}">
      <dsp:nvSpPr>
        <dsp:cNvPr id="0" name=""/>
        <dsp:cNvSpPr/>
      </dsp:nvSpPr>
      <dsp:spPr>
        <a:xfrm>
          <a:off x="1269898" y="2710032"/>
          <a:ext cx="1224200" cy="1224200"/>
        </a:xfrm>
        <a:prstGeom prst="ellipse">
          <a:avLst/>
        </a:prstGeom>
        <a:solidFill>
          <a:srgbClr val="FF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sk-SK" sz="1400" b="1" kern="1200" dirty="0" smtClean="0"/>
            <a:t>Kolektívne</a:t>
          </a:r>
          <a:r>
            <a:rPr lang="sk-SK" sz="1300" b="1" kern="1200" dirty="0" smtClean="0"/>
            <a:t> zmluvy</a:t>
          </a:r>
          <a:endParaRPr lang="sk-SK" sz="1300" b="1" kern="1200" dirty="0"/>
        </a:p>
      </dsp:txBody>
      <dsp:txXfrm>
        <a:off x="1449178" y="2889312"/>
        <a:ext cx="865640" cy="865640"/>
      </dsp:txXfrm>
    </dsp:sp>
    <dsp:sp modelId="{0725B43F-1E8B-4B35-8192-4DB7414B9C8A}">
      <dsp:nvSpPr>
        <dsp:cNvPr id="0" name=""/>
        <dsp:cNvSpPr/>
      </dsp:nvSpPr>
      <dsp:spPr>
        <a:xfrm>
          <a:off x="1697814" y="835214"/>
          <a:ext cx="1224200" cy="1224200"/>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sk-SK" sz="1200" b="1" kern="1200" dirty="0" smtClean="0"/>
            <a:t>štátnozamestnanecké vzťahy</a:t>
          </a:r>
          <a:endParaRPr lang="sk-SK" sz="1200" b="1" kern="1200" dirty="0"/>
        </a:p>
      </dsp:txBody>
      <dsp:txXfrm>
        <a:off x="1877094" y="1014494"/>
        <a:ext cx="865640" cy="865640"/>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hlavičky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k-SK"/>
          </a:p>
        </p:txBody>
      </p:sp>
      <p:sp>
        <p:nvSpPr>
          <p:cNvPr id="3" name="Zástupný symbol dátum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62928CB-6718-48D5-9C93-39451539987F}" type="datetimeFigureOut">
              <a:rPr lang="sk-SK" smtClean="0"/>
              <a:t>11.06.2023</a:t>
            </a:fld>
            <a:endParaRPr lang="sk-SK"/>
          </a:p>
        </p:txBody>
      </p:sp>
      <p:sp>
        <p:nvSpPr>
          <p:cNvPr id="4" name="Zástupný symbol obrazu snímky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sk-SK"/>
          </a:p>
        </p:txBody>
      </p:sp>
      <p:sp>
        <p:nvSpPr>
          <p:cNvPr id="5" name="Zástupný symbol poznámok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6" name="Zástupný symbol päty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k-SK"/>
          </a:p>
        </p:txBody>
      </p:sp>
      <p:sp>
        <p:nvSpPr>
          <p:cNvPr id="7" name="Zástupný symbol čísla snímky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EC12F7-3320-48C5-A8EB-73BCD3B033C2}" type="slidenum">
              <a:rPr lang="sk-SK" smtClean="0"/>
              <a:t>‹#›</a:t>
            </a:fld>
            <a:endParaRPr lang="sk-SK"/>
          </a:p>
        </p:txBody>
      </p:sp>
    </p:spTree>
    <p:extLst>
      <p:ext uri="{BB962C8B-B14F-4D97-AF65-F5344CB8AC3E}">
        <p14:creationId xmlns:p14="http://schemas.microsoft.com/office/powerpoint/2010/main" val="30293408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razu snímky 1"/>
          <p:cNvSpPr>
            <a:spLocks noGrp="1" noRot="1" noChangeAspect="1"/>
          </p:cNvSpPr>
          <p:nvPr>
            <p:ph type="sldImg"/>
          </p:nvPr>
        </p:nvSpPr>
        <p:spPr/>
      </p:sp>
      <p:sp>
        <p:nvSpPr>
          <p:cNvPr id="3" name="Zástupný symbol poznámok 2"/>
          <p:cNvSpPr>
            <a:spLocks noGrp="1"/>
          </p:cNvSpPr>
          <p:nvPr>
            <p:ph type="body" idx="1"/>
          </p:nvPr>
        </p:nvSpPr>
        <p:spPr/>
        <p:txBody>
          <a:bodyPr/>
          <a:lstStyle/>
          <a:p>
            <a:endParaRPr lang="sk-SK" dirty="0"/>
          </a:p>
        </p:txBody>
      </p:sp>
      <p:sp>
        <p:nvSpPr>
          <p:cNvPr id="4" name="Zástupný symbol čísla snímky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9897B73-F6C6-495C-ADC5-4A90950A18F1}" type="slidenum">
              <a:rPr kumimoji="0" lang="sk-SK"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sk-SK"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085825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razu snímky 1"/>
          <p:cNvSpPr>
            <a:spLocks noGrp="1" noRot="1" noChangeAspect="1"/>
          </p:cNvSpPr>
          <p:nvPr>
            <p:ph type="sldImg"/>
          </p:nvPr>
        </p:nvSpPr>
        <p:spPr/>
      </p:sp>
      <p:sp>
        <p:nvSpPr>
          <p:cNvPr id="3" name="Zástupný symbol poznámok 2"/>
          <p:cNvSpPr>
            <a:spLocks noGrp="1"/>
          </p:cNvSpPr>
          <p:nvPr>
            <p:ph type="body" idx="1"/>
          </p:nvPr>
        </p:nvSpPr>
        <p:spPr/>
        <p:txBody>
          <a:bodyPr/>
          <a:lstStyle/>
          <a:p>
            <a:endParaRPr lang="sk-SK" dirty="0"/>
          </a:p>
        </p:txBody>
      </p:sp>
      <p:sp>
        <p:nvSpPr>
          <p:cNvPr id="4" name="Zástupný symbol čísla snímky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9897B73-F6C6-495C-ADC5-4A90950A18F1}" type="slidenum">
              <a:rPr kumimoji="0" lang="sk-SK"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sk-SK"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284241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razu snímky 1"/>
          <p:cNvSpPr>
            <a:spLocks noGrp="1" noRot="1" noChangeAspect="1"/>
          </p:cNvSpPr>
          <p:nvPr>
            <p:ph type="sldImg"/>
          </p:nvPr>
        </p:nvSpPr>
        <p:spPr/>
      </p:sp>
      <p:sp>
        <p:nvSpPr>
          <p:cNvPr id="3" name="Zástupný symbol poznámok 2"/>
          <p:cNvSpPr>
            <a:spLocks noGrp="1"/>
          </p:cNvSpPr>
          <p:nvPr>
            <p:ph type="body" idx="1"/>
          </p:nvPr>
        </p:nvSpPr>
        <p:spPr/>
        <p:txBody>
          <a:bodyPr/>
          <a:lstStyle/>
          <a:p>
            <a:endParaRPr lang="sk-SK" dirty="0"/>
          </a:p>
        </p:txBody>
      </p:sp>
      <p:sp>
        <p:nvSpPr>
          <p:cNvPr id="4" name="Zástupný symbol čísla snímky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9897B73-F6C6-495C-ADC5-4A90950A18F1}" type="slidenum">
              <a:rPr kumimoji="0" lang="sk-SK"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sk-SK"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186712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endParaRPr lang="sk-SK" dirty="0"/>
          </a:p>
        </p:txBody>
      </p:sp>
      <p:sp>
        <p:nvSpPr>
          <p:cNvPr id="4" name="Zástupný objekt pre číslo snímky 3"/>
          <p:cNvSpPr>
            <a:spLocks noGrp="1"/>
          </p:cNvSpPr>
          <p:nvPr>
            <p:ph type="sldNum" sz="quarter" idx="10"/>
          </p:nvPr>
        </p:nvSpPr>
        <p:spPr/>
        <p:txBody>
          <a:bodyPr/>
          <a:lstStyle/>
          <a:p>
            <a:fld id="{C7EC12F7-3320-48C5-A8EB-73BCD3B033C2}" type="slidenum">
              <a:rPr lang="sk-SK" smtClean="0"/>
              <a:t>7</a:t>
            </a:fld>
            <a:endParaRPr lang="sk-SK"/>
          </a:p>
        </p:txBody>
      </p:sp>
    </p:spTree>
    <p:extLst>
      <p:ext uri="{BB962C8B-B14F-4D97-AF65-F5344CB8AC3E}">
        <p14:creationId xmlns:p14="http://schemas.microsoft.com/office/powerpoint/2010/main" val="5695558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r>
              <a:rPr lang="sk-SK" dirty="0" smtClean="0"/>
              <a:t>Častý prípad pozabudnutie na zvyšovanie min mzdy v príslušnom roku?</a:t>
            </a:r>
            <a:endParaRPr lang="sk-SK" dirty="0"/>
          </a:p>
        </p:txBody>
      </p:sp>
      <p:sp>
        <p:nvSpPr>
          <p:cNvPr id="4" name="Zástupný objekt pre číslo snímky 3"/>
          <p:cNvSpPr>
            <a:spLocks noGrp="1"/>
          </p:cNvSpPr>
          <p:nvPr>
            <p:ph type="sldNum" sz="quarter" idx="10"/>
          </p:nvPr>
        </p:nvSpPr>
        <p:spPr/>
        <p:txBody>
          <a:bodyPr/>
          <a:lstStyle/>
          <a:p>
            <a:fld id="{FF458263-1F5F-4DA9-BF4D-0B7B70102C92}" type="slidenum">
              <a:rPr lang="sk-SK" smtClean="0"/>
              <a:t>11</a:t>
            </a:fld>
            <a:endParaRPr lang="sk-SK"/>
          </a:p>
        </p:txBody>
      </p:sp>
    </p:spTree>
    <p:extLst>
      <p:ext uri="{BB962C8B-B14F-4D97-AF65-F5344CB8AC3E}">
        <p14:creationId xmlns:p14="http://schemas.microsoft.com/office/powerpoint/2010/main" val="36651505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r>
              <a:rPr lang="sk-SK" dirty="0" smtClean="0"/>
              <a:t>Častý prípad pozabudnutie na zvyšovanie min mzdy v príslušnom roku?</a:t>
            </a:r>
            <a:endParaRPr lang="sk-SK" dirty="0"/>
          </a:p>
        </p:txBody>
      </p:sp>
      <p:sp>
        <p:nvSpPr>
          <p:cNvPr id="4" name="Zástupný objekt pre číslo snímky 3"/>
          <p:cNvSpPr>
            <a:spLocks noGrp="1"/>
          </p:cNvSpPr>
          <p:nvPr>
            <p:ph type="sldNum" sz="quarter" idx="10"/>
          </p:nvPr>
        </p:nvSpPr>
        <p:spPr/>
        <p:txBody>
          <a:bodyPr/>
          <a:lstStyle/>
          <a:p>
            <a:fld id="{FF458263-1F5F-4DA9-BF4D-0B7B70102C92}" type="slidenum">
              <a:rPr lang="sk-SK" smtClean="0"/>
              <a:t>12</a:t>
            </a:fld>
            <a:endParaRPr lang="sk-SK"/>
          </a:p>
        </p:txBody>
      </p:sp>
    </p:spTree>
    <p:extLst>
      <p:ext uri="{BB962C8B-B14F-4D97-AF65-F5344CB8AC3E}">
        <p14:creationId xmlns:p14="http://schemas.microsoft.com/office/powerpoint/2010/main" val="14025854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r>
              <a:rPr lang="sk-SK" dirty="0" smtClean="0"/>
              <a:t>Častý prípad pozabudnutie na zvyšovanie min mzdy v príslušnom roku?</a:t>
            </a:r>
            <a:endParaRPr lang="sk-SK" dirty="0"/>
          </a:p>
        </p:txBody>
      </p:sp>
      <p:sp>
        <p:nvSpPr>
          <p:cNvPr id="4" name="Zástupný objekt pre číslo snímky 3"/>
          <p:cNvSpPr>
            <a:spLocks noGrp="1"/>
          </p:cNvSpPr>
          <p:nvPr>
            <p:ph type="sldNum" sz="quarter" idx="10"/>
          </p:nvPr>
        </p:nvSpPr>
        <p:spPr/>
        <p:txBody>
          <a:bodyPr/>
          <a:lstStyle/>
          <a:p>
            <a:fld id="{FF458263-1F5F-4DA9-BF4D-0B7B70102C92}" type="slidenum">
              <a:rPr lang="sk-SK" smtClean="0"/>
              <a:t>13</a:t>
            </a:fld>
            <a:endParaRPr lang="sk-SK"/>
          </a:p>
        </p:txBody>
      </p:sp>
    </p:spTree>
    <p:extLst>
      <p:ext uri="{BB962C8B-B14F-4D97-AF65-F5344CB8AC3E}">
        <p14:creationId xmlns:p14="http://schemas.microsoft.com/office/powerpoint/2010/main" val="31610720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endParaRPr lang="sk-SK" dirty="0"/>
          </a:p>
        </p:txBody>
      </p:sp>
      <p:sp>
        <p:nvSpPr>
          <p:cNvPr id="4" name="Zástupný objekt pre číslo snímky 3"/>
          <p:cNvSpPr>
            <a:spLocks noGrp="1"/>
          </p:cNvSpPr>
          <p:nvPr>
            <p:ph type="sldNum" sz="quarter" idx="10"/>
          </p:nvPr>
        </p:nvSpPr>
        <p:spPr/>
        <p:txBody>
          <a:bodyPr/>
          <a:lstStyle/>
          <a:p>
            <a:fld id="{FF458263-1F5F-4DA9-BF4D-0B7B70102C92}" type="slidenum">
              <a:rPr lang="sk-SK" smtClean="0"/>
              <a:t>14</a:t>
            </a:fld>
            <a:endParaRPr lang="sk-SK"/>
          </a:p>
        </p:txBody>
      </p:sp>
    </p:spTree>
    <p:extLst>
      <p:ext uri="{BB962C8B-B14F-4D97-AF65-F5344CB8AC3E}">
        <p14:creationId xmlns:p14="http://schemas.microsoft.com/office/powerpoint/2010/main" val="504624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endParaRPr lang="sk-SK" dirty="0"/>
          </a:p>
        </p:txBody>
      </p:sp>
      <p:sp>
        <p:nvSpPr>
          <p:cNvPr id="4" name="Zástupný objekt pre číslo snímky 3"/>
          <p:cNvSpPr>
            <a:spLocks noGrp="1"/>
          </p:cNvSpPr>
          <p:nvPr>
            <p:ph type="sldNum" sz="quarter" idx="10"/>
          </p:nvPr>
        </p:nvSpPr>
        <p:spPr/>
        <p:txBody>
          <a:bodyPr/>
          <a:lstStyle/>
          <a:p>
            <a:fld id="{FF458263-1F5F-4DA9-BF4D-0B7B70102C92}" type="slidenum">
              <a:rPr lang="sk-SK" smtClean="0"/>
              <a:t>15</a:t>
            </a:fld>
            <a:endParaRPr lang="sk-SK"/>
          </a:p>
        </p:txBody>
      </p:sp>
    </p:spTree>
    <p:extLst>
      <p:ext uri="{BB962C8B-B14F-4D97-AF65-F5344CB8AC3E}">
        <p14:creationId xmlns:p14="http://schemas.microsoft.com/office/powerpoint/2010/main" val="2136771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á snímka">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sk-SK" smtClean="0"/>
              <a:t>Upravte štýly predlohy textu</a:t>
            </a:r>
            <a:endParaRPr lang="sk-SK" dirty="0"/>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k-SK" smtClean="0"/>
              <a:t>Upravte štýl predlohy podnadpisov</a:t>
            </a:r>
            <a:endParaRPr lang="sk-SK"/>
          </a:p>
        </p:txBody>
      </p:sp>
      <p:sp>
        <p:nvSpPr>
          <p:cNvPr id="4" name="Zástupný symbol dátumu 3"/>
          <p:cNvSpPr>
            <a:spLocks noGrp="1"/>
          </p:cNvSpPr>
          <p:nvPr>
            <p:ph type="dt" sz="half" idx="10"/>
          </p:nvPr>
        </p:nvSpPr>
        <p:spPr/>
        <p:txBody>
          <a:bodyPr/>
          <a:lstStyle/>
          <a:p>
            <a:fld id="{0ED031FC-48CA-A74F-A2AC-3A1E6254BF87}" type="datetimeFigureOut">
              <a:rPr lang="en-US" smtClean="0"/>
              <a:t>6/11/2023</a:t>
            </a:fld>
            <a:endParaRPr lang="en-US"/>
          </a:p>
        </p:txBody>
      </p:sp>
      <p:sp>
        <p:nvSpPr>
          <p:cNvPr id="5" name="Zástupný symbol päty 4"/>
          <p:cNvSpPr>
            <a:spLocks noGrp="1"/>
          </p:cNvSpPr>
          <p:nvPr>
            <p:ph type="ftr" sz="quarter" idx="11"/>
          </p:nvPr>
        </p:nvSpPr>
        <p:spPr/>
        <p:txBody>
          <a:bodyPr/>
          <a:lstStyle/>
          <a:p>
            <a:endParaRPr lang="en-US"/>
          </a:p>
        </p:txBody>
      </p:sp>
      <p:sp>
        <p:nvSpPr>
          <p:cNvPr id="6" name="Zástupný symbol čísla snímky 5"/>
          <p:cNvSpPr>
            <a:spLocks noGrp="1"/>
          </p:cNvSpPr>
          <p:nvPr>
            <p:ph type="sldNum" sz="quarter" idx="12"/>
          </p:nvPr>
        </p:nvSpPr>
        <p:spPr/>
        <p:txBody>
          <a:bodyPr/>
          <a:lstStyle/>
          <a:p>
            <a:fld id="{70F4135B-6FCE-CD4A-B613-5FE1F1AA9132}" type="slidenum">
              <a:rPr lang="en-US" smtClean="0"/>
              <a:t>‹#›</a:t>
            </a:fld>
            <a:endParaRPr lang="en-US"/>
          </a:p>
        </p:txBody>
      </p:sp>
    </p:spTree>
    <p:extLst>
      <p:ext uri="{BB962C8B-B14F-4D97-AF65-F5344CB8AC3E}">
        <p14:creationId xmlns:p14="http://schemas.microsoft.com/office/powerpoint/2010/main" val="7683526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z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smtClean="0"/>
              <a:t>Upravte štýly predlohy textu</a:t>
            </a:r>
            <a:endParaRPr lang="sk-SK"/>
          </a:p>
        </p:txBody>
      </p:sp>
      <p:sp>
        <p:nvSpPr>
          <p:cNvPr id="3" name="Zástupný symbol zvislého textu 2"/>
          <p:cNvSpPr>
            <a:spLocks noGrp="1"/>
          </p:cNvSpPr>
          <p:nvPr>
            <p:ph type="body" orient="vert" idx="1"/>
          </p:nvPr>
        </p:nvSpPr>
        <p:spPr/>
        <p:txBody>
          <a:bodyPr vert="eaVert"/>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4" name="Zástupný symbol dátumu 3"/>
          <p:cNvSpPr>
            <a:spLocks noGrp="1"/>
          </p:cNvSpPr>
          <p:nvPr>
            <p:ph type="dt" sz="half" idx="10"/>
          </p:nvPr>
        </p:nvSpPr>
        <p:spPr/>
        <p:txBody>
          <a:bodyPr/>
          <a:lstStyle/>
          <a:p>
            <a:fld id="{0ED031FC-48CA-A74F-A2AC-3A1E6254BF87}" type="datetimeFigureOut">
              <a:rPr lang="en-US" smtClean="0"/>
              <a:t>6/11/2023</a:t>
            </a:fld>
            <a:endParaRPr lang="en-US"/>
          </a:p>
        </p:txBody>
      </p:sp>
      <p:sp>
        <p:nvSpPr>
          <p:cNvPr id="5" name="Zástupný symbol päty 4"/>
          <p:cNvSpPr>
            <a:spLocks noGrp="1"/>
          </p:cNvSpPr>
          <p:nvPr>
            <p:ph type="ftr" sz="quarter" idx="11"/>
          </p:nvPr>
        </p:nvSpPr>
        <p:spPr/>
        <p:txBody>
          <a:bodyPr/>
          <a:lstStyle/>
          <a:p>
            <a:endParaRPr lang="en-US"/>
          </a:p>
        </p:txBody>
      </p:sp>
      <p:sp>
        <p:nvSpPr>
          <p:cNvPr id="6" name="Zástupný symbol čísla snímky 5"/>
          <p:cNvSpPr>
            <a:spLocks noGrp="1"/>
          </p:cNvSpPr>
          <p:nvPr>
            <p:ph type="sldNum" sz="quarter" idx="12"/>
          </p:nvPr>
        </p:nvSpPr>
        <p:spPr/>
        <p:txBody>
          <a:bodyPr/>
          <a:lstStyle/>
          <a:p>
            <a:fld id="{70F4135B-6FCE-CD4A-B613-5FE1F1AA9132}" type="slidenum">
              <a:rPr lang="en-US" smtClean="0"/>
              <a:t>‹#›</a:t>
            </a:fld>
            <a:endParaRPr lang="en-US"/>
          </a:p>
        </p:txBody>
      </p:sp>
    </p:spTree>
    <p:extLst>
      <p:ext uri="{BB962C8B-B14F-4D97-AF65-F5344CB8AC3E}">
        <p14:creationId xmlns:p14="http://schemas.microsoft.com/office/powerpoint/2010/main" val="36187788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Zvislý nadpis a text">
    <p:spTree>
      <p:nvGrpSpPr>
        <p:cNvPr id="1" name=""/>
        <p:cNvGrpSpPr/>
        <p:nvPr/>
      </p:nvGrpSpPr>
      <p:grpSpPr>
        <a:xfrm>
          <a:off x="0" y="0"/>
          <a:ext cx="0" cy="0"/>
          <a:chOff x="0" y="0"/>
          <a:chExt cx="0" cy="0"/>
        </a:xfrm>
      </p:grpSpPr>
      <p:sp>
        <p:nvSpPr>
          <p:cNvPr id="2" name="Zvislý nadpis 1"/>
          <p:cNvSpPr>
            <a:spLocks noGrp="1"/>
          </p:cNvSpPr>
          <p:nvPr>
            <p:ph type="title" orient="vert"/>
          </p:nvPr>
        </p:nvSpPr>
        <p:spPr>
          <a:xfrm>
            <a:off x="6629400" y="274638"/>
            <a:ext cx="2057400" cy="5851525"/>
          </a:xfrm>
        </p:spPr>
        <p:txBody>
          <a:bodyPr vert="eaVert"/>
          <a:lstStyle/>
          <a:p>
            <a:r>
              <a:rPr lang="sk-SK" smtClean="0"/>
              <a:t>Upravte štýly predlohy textu</a:t>
            </a:r>
            <a:endParaRPr lang="sk-SK"/>
          </a:p>
        </p:txBody>
      </p:sp>
      <p:sp>
        <p:nvSpPr>
          <p:cNvPr id="3" name="Zástupný symbol zvislého textu 2"/>
          <p:cNvSpPr>
            <a:spLocks noGrp="1"/>
          </p:cNvSpPr>
          <p:nvPr>
            <p:ph type="body" orient="vert" idx="1"/>
          </p:nvPr>
        </p:nvSpPr>
        <p:spPr>
          <a:xfrm>
            <a:off x="457200" y="274638"/>
            <a:ext cx="6019800" cy="5851525"/>
          </a:xfrm>
        </p:spPr>
        <p:txBody>
          <a:bodyPr vert="eaVert"/>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4" name="Zástupný symbol dátumu 3"/>
          <p:cNvSpPr>
            <a:spLocks noGrp="1"/>
          </p:cNvSpPr>
          <p:nvPr>
            <p:ph type="dt" sz="half" idx="10"/>
          </p:nvPr>
        </p:nvSpPr>
        <p:spPr/>
        <p:txBody>
          <a:bodyPr/>
          <a:lstStyle/>
          <a:p>
            <a:fld id="{0ED031FC-48CA-A74F-A2AC-3A1E6254BF87}" type="datetimeFigureOut">
              <a:rPr lang="en-US" smtClean="0"/>
              <a:t>6/11/2023</a:t>
            </a:fld>
            <a:endParaRPr lang="en-US"/>
          </a:p>
        </p:txBody>
      </p:sp>
      <p:sp>
        <p:nvSpPr>
          <p:cNvPr id="5" name="Zástupný symbol päty 4"/>
          <p:cNvSpPr>
            <a:spLocks noGrp="1"/>
          </p:cNvSpPr>
          <p:nvPr>
            <p:ph type="ftr" sz="quarter" idx="11"/>
          </p:nvPr>
        </p:nvSpPr>
        <p:spPr/>
        <p:txBody>
          <a:bodyPr/>
          <a:lstStyle/>
          <a:p>
            <a:endParaRPr lang="en-US"/>
          </a:p>
        </p:txBody>
      </p:sp>
      <p:sp>
        <p:nvSpPr>
          <p:cNvPr id="6" name="Zástupný symbol čísla snímky 5"/>
          <p:cNvSpPr>
            <a:spLocks noGrp="1"/>
          </p:cNvSpPr>
          <p:nvPr>
            <p:ph type="sldNum" sz="quarter" idx="12"/>
          </p:nvPr>
        </p:nvSpPr>
        <p:spPr/>
        <p:txBody>
          <a:bodyPr/>
          <a:lstStyle/>
          <a:p>
            <a:fld id="{70F4135B-6FCE-CD4A-B613-5FE1F1AA9132}" type="slidenum">
              <a:rPr lang="en-US" smtClean="0"/>
              <a:t>‹#›</a:t>
            </a:fld>
            <a:endParaRPr lang="en-US"/>
          </a:p>
        </p:txBody>
      </p:sp>
    </p:spTree>
    <p:extLst>
      <p:ext uri="{BB962C8B-B14F-4D97-AF65-F5344CB8AC3E}">
        <p14:creationId xmlns:p14="http://schemas.microsoft.com/office/powerpoint/2010/main" val="21868772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smtClean="0"/>
              <a:t>Upravte štýly predlohy textu</a:t>
            </a:r>
            <a:endParaRPr lang="sk-SK"/>
          </a:p>
        </p:txBody>
      </p:sp>
      <p:sp>
        <p:nvSpPr>
          <p:cNvPr id="3" name="Zástupný symbol obsahu 2"/>
          <p:cNvSpPr>
            <a:spLocks noGrp="1"/>
          </p:cNvSpPr>
          <p:nvPr>
            <p:ph idx="1"/>
          </p:nvPr>
        </p:nvSpPr>
        <p:spPr/>
        <p:txBody>
          <a:bodyPr/>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4" name="Zástupný symbol dátumu 3"/>
          <p:cNvSpPr>
            <a:spLocks noGrp="1"/>
          </p:cNvSpPr>
          <p:nvPr>
            <p:ph type="dt" sz="half" idx="10"/>
          </p:nvPr>
        </p:nvSpPr>
        <p:spPr/>
        <p:txBody>
          <a:bodyPr/>
          <a:lstStyle/>
          <a:p>
            <a:fld id="{0ED031FC-48CA-A74F-A2AC-3A1E6254BF87}" type="datetimeFigureOut">
              <a:rPr lang="en-US" smtClean="0"/>
              <a:t>6/11/2023</a:t>
            </a:fld>
            <a:endParaRPr lang="en-US"/>
          </a:p>
        </p:txBody>
      </p:sp>
      <p:sp>
        <p:nvSpPr>
          <p:cNvPr id="5" name="Zástupný symbol päty 4"/>
          <p:cNvSpPr>
            <a:spLocks noGrp="1"/>
          </p:cNvSpPr>
          <p:nvPr>
            <p:ph type="ftr" sz="quarter" idx="11"/>
          </p:nvPr>
        </p:nvSpPr>
        <p:spPr/>
        <p:txBody>
          <a:bodyPr/>
          <a:lstStyle/>
          <a:p>
            <a:endParaRPr lang="en-US"/>
          </a:p>
        </p:txBody>
      </p:sp>
      <p:sp>
        <p:nvSpPr>
          <p:cNvPr id="6" name="Zástupný symbol čísla snímky 5"/>
          <p:cNvSpPr>
            <a:spLocks noGrp="1"/>
          </p:cNvSpPr>
          <p:nvPr>
            <p:ph type="sldNum" sz="quarter" idx="12"/>
          </p:nvPr>
        </p:nvSpPr>
        <p:spPr/>
        <p:txBody>
          <a:bodyPr/>
          <a:lstStyle/>
          <a:p>
            <a:fld id="{70F4135B-6FCE-CD4A-B613-5FE1F1AA9132}" type="slidenum">
              <a:rPr lang="en-US" smtClean="0"/>
              <a:t>‹#›</a:t>
            </a:fld>
            <a:endParaRPr lang="en-US"/>
          </a:p>
        </p:txBody>
      </p:sp>
    </p:spTree>
    <p:extLst>
      <p:ext uri="{BB962C8B-B14F-4D97-AF65-F5344CB8AC3E}">
        <p14:creationId xmlns:p14="http://schemas.microsoft.com/office/powerpoint/2010/main" val="39826385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Hlavička sekcie">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sk-SK" smtClean="0"/>
              <a:t>Upravte štýly predlohy textu</a:t>
            </a:r>
            <a:endParaRPr lang="sk-SK"/>
          </a:p>
        </p:txBody>
      </p:sp>
      <p:sp>
        <p:nvSpPr>
          <p:cNvPr id="3" name="Zástupný symbol text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k-SK" smtClean="0"/>
              <a:t>Upravte štýl predlohy textu.</a:t>
            </a:r>
          </a:p>
        </p:txBody>
      </p:sp>
      <p:sp>
        <p:nvSpPr>
          <p:cNvPr id="4" name="Zástupný symbol dátumu 3"/>
          <p:cNvSpPr>
            <a:spLocks noGrp="1"/>
          </p:cNvSpPr>
          <p:nvPr>
            <p:ph type="dt" sz="half" idx="10"/>
          </p:nvPr>
        </p:nvSpPr>
        <p:spPr/>
        <p:txBody>
          <a:bodyPr/>
          <a:lstStyle/>
          <a:p>
            <a:fld id="{0ED031FC-48CA-A74F-A2AC-3A1E6254BF87}" type="datetimeFigureOut">
              <a:rPr lang="en-US" smtClean="0"/>
              <a:t>6/11/2023</a:t>
            </a:fld>
            <a:endParaRPr lang="en-US"/>
          </a:p>
        </p:txBody>
      </p:sp>
      <p:sp>
        <p:nvSpPr>
          <p:cNvPr id="5" name="Zástupný symbol päty 4"/>
          <p:cNvSpPr>
            <a:spLocks noGrp="1"/>
          </p:cNvSpPr>
          <p:nvPr>
            <p:ph type="ftr" sz="quarter" idx="11"/>
          </p:nvPr>
        </p:nvSpPr>
        <p:spPr/>
        <p:txBody>
          <a:bodyPr/>
          <a:lstStyle/>
          <a:p>
            <a:endParaRPr lang="en-US"/>
          </a:p>
        </p:txBody>
      </p:sp>
      <p:sp>
        <p:nvSpPr>
          <p:cNvPr id="6" name="Zástupný symbol čísla snímky 5"/>
          <p:cNvSpPr>
            <a:spLocks noGrp="1"/>
          </p:cNvSpPr>
          <p:nvPr>
            <p:ph type="sldNum" sz="quarter" idx="12"/>
          </p:nvPr>
        </p:nvSpPr>
        <p:spPr/>
        <p:txBody>
          <a:bodyPr/>
          <a:lstStyle/>
          <a:p>
            <a:fld id="{70F4135B-6FCE-CD4A-B613-5FE1F1AA9132}" type="slidenum">
              <a:rPr lang="en-US" smtClean="0"/>
              <a:t>‹#›</a:t>
            </a:fld>
            <a:endParaRPr lang="en-US"/>
          </a:p>
        </p:txBody>
      </p:sp>
    </p:spTree>
    <p:extLst>
      <p:ext uri="{BB962C8B-B14F-4D97-AF65-F5344CB8AC3E}">
        <p14:creationId xmlns:p14="http://schemas.microsoft.com/office/powerpoint/2010/main" val="28540818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smtClean="0"/>
              <a:t>Upravte štýly predlohy textu</a:t>
            </a:r>
            <a:endParaRPr lang="sk-SK"/>
          </a:p>
        </p:txBody>
      </p:sp>
      <p:sp>
        <p:nvSpPr>
          <p:cNvPr id="3" name="Zástupný symbol obsah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4" name="Zástupný symbol obsah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5" name="Zástupný symbol dátumu 4"/>
          <p:cNvSpPr>
            <a:spLocks noGrp="1"/>
          </p:cNvSpPr>
          <p:nvPr>
            <p:ph type="dt" sz="half" idx="10"/>
          </p:nvPr>
        </p:nvSpPr>
        <p:spPr/>
        <p:txBody>
          <a:bodyPr/>
          <a:lstStyle/>
          <a:p>
            <a:fld id="{0ED031FC-48CA-A74F-A2AC-3A1E6254BF87}" type="datetimeFigureOut">
              <a:rPr lang="en-US" smtClean="0"/>
              <a:t>6/11/2023</a:t>
            </a:fld>
            <a:endParaRPr lang="en-US"/>
          </a:p>
        </p:txBody>
      </p:sp>
      <p:sp>
        <p:nvSpPr>
          <p:cNvPr id="6" name="Zástupný symbol päty 5"/>
          <p:cNvSpPr>
            <a:spLocks noGrp="1"/>
          </p:cNvSpPr>
          <p:nvPr>
            <p:ph type="ftr" sz="quarter" idx="11"/>
          </p:nvPr>
        </p:nvSpPr>
        <p:spPr/>
        <p:txBody>
          <a:bodyPr/>
          <a:lstStyle/>
          <a:p>
            <a:endParaRPr lang="en-US"/>
          </a:p>
        </p:txBody>
      </p:sp>
      <p:sp>
        <p:nvSpPr>
          <p:cNvPr id="7" name="Zástupný symbol čísla snímky 6"/>
          <p:cNvSpPr>
            <a:spLocks noGrp="1"/>
          </p:cNvSpPr>
          <p:nvPr>
            <p:ph type="sldNum" sz="quarter" idx="12"/>
          </p:nvPr>
        </p:nvSpPr>
        <p:spPr/>
        <p:txBody>
          <a:bodyPr/>
          <a:lstStyle/>
          <a:p>
            <a:fld id="{70F4135B-6FCE-CD4A-B613-5FE1F1AA9132}" type="slidenum">
              <a:rPr lang="en-US" smtClean="0"/>
              <a:t>‹#›</a:t>
            </a:fld>
            <a:endParaRPr lang="en-US"/>
          </a:p>
        </p:txBody>
      </p:sp>
    </p:spTree>
    <p:extLst>
      <p:ext uri="{BB962C8B-B14F-4D97-AF65-F5344CB8AC3E}">
        <p14:creationId xmlns:p14="http://schemas.microsoft.com/office/powerpoint/2010/main" val="5747035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anie">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sk-SK" smtClean="0"/>
              <a:t>Upravte štýly predlohy textu</a:t>
            </a:r>
            <a:endParaRPr lang="sk-SK"/>
          </a:p>
        </p:txBody>
      </p:sp>
      <p:sp>
        <p:nvSpPr>
          <p:cNvPr id="3" name="Zástupný symbol tex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smtClean="0"/>
              <a:t>Upravte štýl predlohy textu.</a:t>
            </a:r>
          </a:p>
        </p:txBody>
      </p:sp>
      <p:sp>
        <p:nvSpPr>
          <p:cNvPr id="4" name="Zástupný symbol obsah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5" name="Zástupný symbol tex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smtClean="0"/>
              <a:t>Upravte štýl predlohy textu.</a:t>
            </a:r>
          </a:p>
        </p:txBody>
      </p:sp>
      <p:sp>
        <p:nvSpPr>
          <p:cNvPr id="6" name="Zástupný symbol obsah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7" name="Zástupný symbol dátumu 6"/>
          <p:cNvSpPr>
            <a:spLocks noGrp="1"/>
          </p:cNvSpPr>
          <p:nvPr>
            <p:ph type="dt" sz="half" idx="10"/>
          </p:nvPr>
        </p:nvSpPr>
        <p:spPr/>
        <p:txBody>
          <a:bodyPr/>
          <a:lstStyle/>
          <a:p>
            <a:fld id="{0ED031FC-48CA-A74F-A2AC-3A1E6254BF87}" type="datetimeFigureOut">
              <a:rPr lang="en-US" smtClean="0"/>
              <a:t>6/11/2023</a:t>
            </a:fld>
            <a:endParaRPr lang="en-US"/>
          </a:p>
        </p:txBody>
      </p:sp>
      <p:sp>
        <p:nvSpPr>
          <p:cNvPr id="8" name="Zástupný symbol päty 7"/>
          <p:cNvSpPr>
            <a:spLocks noGrp="1"/>
          </p:cNvSpPr>
          <p:nvPr>
            <p:ph type="ftr" sz="quarter" idx="11"/>
          </p:nvPr>
        </p:nvSpPr>
        <p:spPr/>
        <p:txBody>
          <a:bodyPr/>
          <a:lstStyle/>
          <a:p>
            <a:endParaRPr lang="en-US"/>
          </a:p>
        </p:txBody>
      </p:sp>
      <p:sp>
        <p:nvSpPr>
          <p:cNvPr id="9" name="Zástupný symbol čísla snímky 8"/>
          <p:cNvSpPr>
            <a:spLocks noGrp="1"/>
          </p:cNvSpPr>
          <p:nvPr>
            <p:ph type="sldNum" sz="quarter" idx="12"/>
          </p:nvPr>
        </p:nvSpPr>
        <p:spPr/>
        <p:txBody>
          <a:bodyPr/>
          <a:lstStyle/>
          <a:p>
            <a:fld id="{70F4135B-6FCE-CD4A-B613-5FE1F1AA9132}" type="slidenum">
              <a:rPr lang="en-US" smtClean="0"/>
              <a:t>‹#›</a:t>
            </a:fld>
            <a:endParaRPr lang="en-US"/>
          </a:p>
        </p:txBody>
      </p:sp>
    </p:spTree>
    <p:extLst>
      <p:ext uri="{BB962C8B-B14F-4D97-AF65-F5344CB8AC3E}">
        <p14:creationId xmlns:p14="http://schemas.microsoft.com/office/powerpoint/2010/main" val="35416081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Len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smtClean="0"/>
              <a:t>Upravte štýly predlohy textu</a:t>
            </a:r>
            <a:endParaRPr lang="sk-SK"/>
          </a:p>
        </p:txBody>
      </p:sp>
      <p:sp>
        <p:nvSpPr>
          <p:cNvPr id="3" name="Zástupný symbol dátumu 2"/>
          <p:cNvSpPr>
            <a:spLocks noGrp="1"/>
          </p:cNvSpPr>
          <p:nvPr>
            <p:ph type="dt" sz="half" idx="10"/>
          </p:nvPr>
        </p:nvSpPr>
        <p:spPr/>
        <p:txBody>
          <a:bodyPr/>
          <a:lstStyle/>
          <a:p>
            <a:fld id="{0ED031FC-48CA-A74F-A2AC-3A1E6254BF87}" type="datetimeFigureOut">
              <a:rPr lang="en-US" smtClean="0"/>
              <a:t>6/11/2023</a:t>
            </a:fld>
            <a:endParaRPr lang="en-US"/>
          </a:p>
        </p:txBody>
      </p:sp>
      <p:sp>
        <p:nvSpPr>
          <p:cNvPr id="4" name="Zástupný symbol päty 3"/>
          <p:cNvSpPr>
            <a:spLocks noGrp="1"/>
          </p:cNvSpPr>
          <p:nvPr>
            <p:ph type="ftr" sz="quarter" idx="11"/>
          </p:nvPr>
        </p:nvSpPr>
        <p:spPr/>
        <p:txBody>
          <a:bodyPr/>
          <a:lstStyle/>
          <a:p>
            <a:endParaRPr lang="en-US"/>
          </a:p>
        </p:txBody>
      </p:sp>
      <p:sp>
        <p:nvSpPr>
          <p:cNvPr id="5" name="Zástupný symbol čísla snímky 4"/>
          <p:cNvSpPr>
            <a:spLocks noGrp="1"/>
          </p:cNvSpPr>
          <p:nvPr>
            <p:ph type="sldNum" sz="quarter" idx="12"/>
          </p:nvPr>
        </p:nvSpPr>
        <p:spPr/>
        <p:txBody>
          <a:bodyPr/>
          <a:lstStyle/>
          <a:p>
            <a:fld id="{70F4135B-6FCE-CD4A-B613-5FE1F1AA9132}" type="slidenum">
              <a:rPr lang="en-US" smtClean="0"/>
              <a:t>‹#›</a:t>
            </a:fld>
            <a:endParaRPr lang="en-US"/>
          </a:p>
        </p:txBody>
      </p:sp>
    </p:spTree>
    <p:extLst>
      <p:ext uri="{BB962C8B-B14F-4D97-AF65-F5344CB8AC3E}">
        <p14:creationId xmlns:p14="http://schemas.microsoft.com/office/powerpoint/2010/main" val="11776703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a">
    <p:spTree>
      <p:nvGrpSpPr>
        <p:cNvPr id="1" name=""/>
        <p:cNvGrpSpPr/>
        <p:nvPr/>
      </p:nvGrpSpPr>
      <p:grpSpPr>
        <a:xfrm>
          <a:off x="0" y="0"/>
          <a:ext cx="0" cy="0"/>
          <a:chOff x="0" y="0"/>
          <a:chExt cx="0" cy="0"/>
        </a:xfrm>
      </p:grpSpPr>
      <p:sp>
        <p:nvSpPr>
          <p:cNvPr id="2" name="Zástupný symbol dátumu 1"/>
          <p:cNvSpPr>
            <a:spLocks noGrp="1"/>
          </p:cNvSpPr>
          <p:nvPr>
            <p:ph type="dt" sz="half" idx="10"/>
          </p:nvPr>
        </p:nvSpPr>
        <p:spPr/>
        <p:txBody>
          <a:bodyPr/>
          <a:lstStyle/>
          <a:p>
            <a:fld id="{0ED031FC-48CA-A74F-A2AC-3A1E6254BF87}" type="datetimeFigureOut">
              <a:rPr lang="en-US" smtClean="0"/>
              <a:t>6/11/2023</a:t>
            </a:fld>
            <a:endParaRPr lang="en-US"/>
          </a:p>
        </p:txBody>
      </p:sp>
      <p:sp>
        <p:nvSpPr>
          <p:cNvPr id="3" name="Zástupný symbol päty 2"/>
          <p:cNvSpPr>
            <a:spLocks noGrp="1"/>
          </p:cNvSpPr>
          <p:nvPr>
            <p:ph type="ftr" sz="quarter" idx="11"/>
          </p:nvPr>
        </p:nvSpPr>
        <p:spPr/>
        <p:txBody>
          <a:bodyPr/>
          <a:lstStyle/>
          <a:p>
            <a:endParaRPr lang="en-US"/>
          </a:p>
        </p:txBody>
      </p:sp>
      <p:sp>
        <p:nvSpPr>
          <p:cNvPr id="4" name="Zástupný symbol čísla snímky 3"/>
          <p:cNvSpPr>
            <a:spLocks noGrp="1"/>
          </p:cNvSpPr>
          <p:nvPr>
            <p:ph type="sldNum" sz="quarter" idx="12"/>
          </p:nvPr>
        </p:nvSpPr>
        <p:spPr/>
        <p:txBody>
          <a:bodyPr/>
          <a:lstStyle/>
          <a:p>
            <a:fld id="{70F4135B-6FCE-CD4A-B613-5FE1F1AA9132}" type="slidenum">
              <a:rPr lang="en-US" smtClean="0"/>
              <a:t>‹#›</a:t>
            </a:fld>
            <a:endParaRPr lang="en-US"/>
          </a:p>
        </p:txBody>
      </p:sp>
    </p:spTree>
    <p:extLst>
      <p:ext uri="{BB962C8B-B14F-4D97-AF65-F5344CB8AC3E}">
        <p14:creationId xmlns:p14="http://schemas.microsoft.com/office/powerpoint/2010/main" val="42131676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popiso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sk-SK" smtClean="0"/>
              <a:t>Upravte štýly predlohy textu</a:t>
            </a:r>
            <a:endParaRPr lang="sk-SK"/>
          </a:p>
        </p:txBody>
      </p:sp>
      <p:sp>
        <p:nvSpPr>
          <p:cNvPr id="3" name="Zástupný symbol obsah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4" name="Zástupný symbol text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k-SK" smtClean="0"/>
              <a:t>Upravte štýl predlohy textu.</a:t>
            </a:r>
          </a:p>
        </p:txBody>
      </p:sp>
      <p:sp>
        <p:nvSpPr>
          <p:cNvPr id="5" name="Zástupný symbol dátumu 4"/>
          <p:cNvSpPr>
            <a:spLocks noGrp="1"/>
          </p:cNvSpPr>
          <p:nvPr>
            <p:ph type="dt" sz="half" idx="10"/>
          </p:nvPr>
        </p:nvSpPr>
        <p:spPr/>
        <p:txBody>
          <a:bodyPr/>
          <a:lstStyle/>
          <a:p>
            <a:fld id="{0ED031FC-48CA-A74F-A2AC-3A1E6254BF87}" type="datetimeFigureOut">
              <a:rPr lang="en-US" smtClean="0"/>
              <a:t>6/11/2023</a:t>
            </a:fld>
            <a:endParaRPr lang="en-US"/>
          </a:p>
        </p:txBody>
      </p:sp>
      <p:sp>
        <p:nvSpPr>
          <p:cNvPr id="6" name="Zástupný symbol päty 5"/>
          <p:cNvSpPr>
            <a:spLocks noGrp="1"/>
          </p:cNvSpPr>
          <p:nvPr>
            <p:ph type="ftr" sz="quarter" idx="11"/>
          </p:nvPr>
        </p:nvSpPr>
        <p:spPr/>
        <p:txBody>
          <a:bodyPr/>
          <a:lstStyle/>
          <a:p>
            <a:endParaRPr lang="en-US"/>
          </a:p>
        </p:txBody>
      </p:sp>
      <p:sp>
        <p:nvSpPr>
          <p:cNvPr id="7" name="Zástupný symbol čísla snímky 6"/>
          <p:cNvSpPr>
            <a:spLocks noGrp="1"/>
          </p:cNvSpPr>
          <p:nvPr>
            <p:ph type="sldNum" sz="quarter" idx="12"/>
          </p:nvPr>
        </p:nvSpPr>
        <p:spPr/>
        <p:txBody>
          <a:bodyPr/>
          <a:lstStyle/>
          <a:p>
            <a:fld id="{70F4135B-6FCE-CD4A-B613-5FE1F1AA9132}" type="slidenum">
              <a:rPr lang="en-US" smtClean="0"/>
              <a:t>‹#›</a:t>
            </a:fld>
            <a:endParaRPr lang="en-US"/>
          </a:p>
        </p:txBody>
      </p:sp>
    </p:spTree>
    <p:extLst>
      <p:ext uri="{BB962C8B-B14F-4D97-AF65-F5344CB8AC3E}">
        <p14:creationId xmlns:p14="http://schemas.microsoft.com/office/powerpoint/2010/main" val="22150445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ok s popiso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sk-SK" smtClean="0"/>
              <a:t>Upravte štýly predlohy textu</a:t>
            </a:r>
            <a:endParaRPr lang="sk-SK"/>
          </a:p>
        </p:txBody>
      </p:sp>
      <p:sp>
        <p:nvSpPr>
          <p:cNvPr id="3" name="Zástupný symbol obrázka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k-SK" smtClean="0"/>
              <a:t>Ak chcete pridať obrázok, kliknite na ikonu</a:t>
            </a:r>
            <a:endParaRPr lang="sk-SK"/>
          </a:p>
        </p:txBody>
      </p:sp>
      <p:sp>
        <p:nvSpPr>
          <p:cNvPr id="4" name="Zástupný symbol text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k-SK" smtClean="0"/>
              <a:t>Upravte štýl predlohy textu.</a:t>
            </a:r>
          </a:p>
        </p:txBody>
      </p:sp>
      <p:sp>
        <p:nvSpPr>
          <p:cNvPr id="5" name="Zástupný symbol dátumu 4"/>
          <p:cNvSpPr>
            <a:spLocks noGrp="1"/>
          </p:cNvSpPr>
          <p:nvPr>
            <p:ph type="dt" sz="half" idx="10"/>
          </p:nvPr>
        </p:nvSpPr>
        <p:spPr/>
        <p:txBody>
          <a:bodyPr/>
          <a:lstStyle/>
          <a:p>
            <a:fld id="{0ED031FC-48CA-A74F-A2AC-3A1E6254BF87}" type="datetimeFigureOut">
              <a:rPr lang="en-US" smtClean="0"/>
              <a:t>6/11/2023</a:t>
            </a:fld>
            <a:endParaRPr lang="en-US"/>
          </a:p>
        </p:txBody>
      </p:sp>
      <p:sp>
        <p:nvSpPr>
          <p:cNvPr id="6" name="Zástupný symbol päty 5"/>
          <p:cNvSpPr>
            <a:spLocks noGrp="1"/>
          </p:cNvSpPr>
          <p:nvPr>
            <p:ph type="ftr" sz="quarter" idx="11"/>
          </p:nvPr>
        </p:nvSpPr>
        <p:spPr/>
        <p:txBody>
          <a:bodyPr/>
          <a:lstStyle/>
          <a:p>
            <a:endParaRPr lang="en-US"/>
          </a:p>
        </p:txBody>
      </p:sp>
      <p:sp>
        <p:nvSpPr>
          <p:cNvPr id="7" name="Zástupný symbol čísla snímky 6"/>
          <p:cNvSpPr>
            <a:spLocks noGrp="1"/>
          </p:cNvSpPr>
          <p:nvPr>
            <p:ph type="sldNum" sz="quarter" idx="12"/>
          </p:nvPr>
        </p:nvSpPr>
        <p:spPr/>
        <p:txBody>
          <a:bodyPr/>
          <a:lstStyle/>
          <a:p>
            <a:fld id="{70F4135B-6FCE-CD4A-B613-5FE1F1AA9132}" type="slidenum">
              <a:rPr lang="en-US" smtClean="0"/>
              <a:t>‹#›</a:t>
            </a:fld>
            <a:endParaRPr lang="en-US"/>
          </a:p>
        </p:txBody>
      </p:sp>
    </p:spTree>
    <p:extLst>
      <p:ext uri="{BB962C8B-B14F-4D97-AF65-F5344CB8AC3E}">
        <p14:creationId xmlns:p14="http://schemas.microsoft.com/office/powerpoint/2010/main" val="38167997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nadpis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sk-SK" dirty="0" smtClean="0"/>
              <a:t>Upravte štýly predlohy textu</a:t>
            </a:r>
            <a:endParaRPr lang="sk-SK" dirty="0"/>
          </a:p>
        </p:txBody>
      </p:sp>
      <p:sp>
        <p:nvSpPr>
          <p:cNvPr id="3" name="Zástupný symbol text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4" name="Zástupný symbol dátumu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ED031FC-48CA-A74F-A2AC-3A1E6254BF87}" type="datetimeFigureOut">
              <a:rPr lang="en-US" smtClean="0"/>
              <a:t>6/11/2023</a:t>
            </a:fld>
            <a:endParaRPr lang="en-US"/>
          </a:p>
        </p:txBody>
      </p:sp>
      <p:sp>
        <p:nvSpPr>
          <p:cNvPr id="5" name="Zástupný symbol päty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Zástupný symbol čísla snímky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F4135B-6FCE-CD4A-B613-5FE1F1AA9132}" type="slidenum">
              <a:rPr lang="en-US" smtClean="0"/>
              <a:t>‹#›</a:t>
            </a:fld>
            <a:endParaRPr lang="en-US"/>
          </a:p>
        </p:txBody>
      </p:sp>
    </p:spTree>
    <p:extLst>
      <p:ext uri="{BB962C8B-B14F-4D97-AF65-F5344CB8AC3E}">
        <p14:creationId xmlns:p14="http://schemas.microsoft.com/office/powerpoint/2010/main" val="1207287096"/>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3.emf"/><Relationship Id="rId7" Type="http://schemas.openxmlformats.org/officeDocument/2006/relationships/diagramColors" Target="../diagrams/colors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227871" y="1872762"/>
            <a:ext cx="4819414" cy="1926936"/>
          </a:xfrm>
        </p:spPr>
        <p:txBody>
          <a:bodyPr>
            <a:noAutofit/>
          </a:bodyPr>
          <a:lstStyle/>
          <a:p>
            <a:pPr algn="just"/>
            <a:r>
              <a:rPr lang="sk-SK" sz="3200" dirty="0">
                <a:solidFill>
                  <a:srgbClr val="063979"/>
                </a:solidFill>
                <a:cs typeface="Calibri"/>
              </a:rPr>
              <a:t/>
            </a:r>
            <a:br>
              <a:rPr lang="sk-SK" sz="3200" dirty="0">
                <a:solidFill>
                  <a:srgbClr val="063979"/>
                </a:solidFill>
                <a:cs typeface="Calibri"/>
              </a:rPr>
            </a:br>
            <a:r>
              <a:rPr lang="sk-SK" sz="2400" dirty="0">
                <a:solidFill>
                  <a:srgbClr val="063979"/>
                </a:solidFill>
                <a:cs typeface="Calibri"/>
              </a:rPr>
              <a:t>Kontrola pracovných podmienok dočasne pridelených zamestnancov a najčastejšie zisťované nedostatky</a:t>
            </a:r>
            <a:endParaRPr lang="en-US" sz="2400" dirty="0">
              <a:latin typeface="Calibri"/>
              <a:cs typeface="Calibri"/>
            </a:endParaRPr>
          </a:p>
        </p:txBody>
      </p:sp>
      <p:pic>
        <p:nvPicPr>
          <p:cNvPr id="6" name="Picture 5" descr="StatnyZnak.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15454" y="2569540"/>
            <a:ext cx="1014382" cy="1264848"/>
          </a:xfrm>
          <a:prstGeom prst="rect">
            <a:avLst/>
          </a:prstGeom>
        </p:spPr>
      </p:pic>
      <p:pic>
        <p:nvPicPr>
          <p:cNvPr id="9" name="Picture 8" descr="VertikLinka.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07102" y="0"/>
            <a:ext cx="57534" cy="6858000"/>
          </a:xfrm>
          <a:prstGeom prst="rect">
            <a:avLst/>
          </a:prstGeom>
        </p:spPr>
      </p:pic>
      <p:sp>
        <p:nvSpPr>
          <p:cNvPr id="5" name="CustomShape 2"/>
          <p:cNvSpPr/>
          <p:nvPr/>
        </p:nvSpPr>
        <p:spPr>
          <a:xfrm>
            <a:off x="5124261" y="5245099"/>
            <a:ext cx="3451659" cy="1273395"/>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r">
              <a:lnSpc>
                <a:spcPct val="100000"/>
              </a:lnSpc>
            </a:pPr>
            <a:endParaRPr lang="sk-SK" sz="1800" b="0" strike="noStrike" spc="-1" dirty="0" smtClean="0">
              <a:solidFill>
                <a:srgbClr val="063979"/>
              </a:solidFill>
              <a:latin typeface="Calibri"/>
            </a:endParaRPr>
          </a:p>
          <a:p>
            <a:pPr algn="r">
              <a:lnSpc>
                <a:spcPct val="100000"/>
              </a:lnSpc>
            </a:pPr>
            <a:endParaRPr lang="sk-SK" sz="1800" b="0" strike="noStrike" spc="-1" dirty="0" smtClean="0">
              <a:solidFill>
                <a:srgbClr val="063979"/>
              </a:solidFill>
              <a:latin typeface="Calibri"/>
            </a:endParaRPr>
          </a:p>
          <a:p>
            <a:pPr algn="r">
              <a:lnSpc>
                <a:spcPct val="100000"/>
              </a:lnSpc>
            </a:pPr>
            <a:endParaRPr lang="sk-SK" sz="1800" b="0" strike="noStrike" spc="-1" dirty="0">
              <a:latin typeface="Arial"/>
            </a:endParaRPr>
          </a:p>
        </p:txBody>
      </p:sp>
      <p:sp>
        <p:nvSpPr>
          <p:cNvPr id="4" name="Obdĺžnik 3"/>
          <p:cNvSpPr/>
          <p:nvPr/>
        </p:nvSpPr>
        <p:spPr>
          <a:xfrm>
            <a:off x="4341902" y="5872163"/>
            <a:ext cx="4572000" cy="646331"/>
          </a:xfrm>
          <a:prstGeom prst="rect">
            <a:avLst/>
          </a:prstGeom>
        </p:spPr>
        <p:txBody>
          <a:bodyPr>
            <a:spAutoFit/>
          </a:bodyPr>
          <a:lstStyle/>
          <a:p>
            <a:pPr algn="r">
              <a:lnSpc>
                <a:spcPct val="100000"/>
              </a:lnSpc>
            </a:pPr>
            <a:r>
              <a:rPr lang="sk-SK" spc="-1" dirty="0">
                <a:solidFill>
                  <a:srgbClr val="063979"/>
                </a:solidFill>
              </a:rPr>
              <a:t>Mgr. Kamil Košík</a:t>
            </a:r>
          </a:p>
          <a:p>
            <a:pPr algn="r">
              <a:lnSpc>
                <a:spcPct val="100000"/>
              </a:lnSpc>
            </a:pPr>
            <a:r>
              <a:rPr lang="sk-SK" spc="-1" dirty="0" smtClean="0">
                <a:solidFill>
                  <a:srgbClr val="063979"/>
                </a:solidFill>
              </a:rPr>
              <a:t>12. jún </a:t>
            </a:r>
            <a:r>
              <a:rPr lang="sk-SK" spc="-1" dirty="0">
                <a:solidFill>
                  <a:srgbClr val="063979"/>
                </a:solidFill>
              </a:rPr>
              <a:t>2023</a:t>
            </a:r>
          </a:p>
        </p:txBody>
      </p:sp>
    </p:spTree>
    <p:extLst>
      <p:ext uri="{BB962C8B-B14F-4D97-AF65-F5344CB8AC3E}">
        <p14:creationId xmlns:p14="http://schemas.microsoft.com/office/powerpoint/2010/main" val="376926986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VertikLinka2.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765467" y="0"/>
            <a:ext cx="47608" cy="1399680"/>
          </a:xfrm>
          <a:prstGeom prst="rect">
            <a:avLst/>
          </a:prstGeom>
        </p:spPr>
      </p:pic>
      <p:sp>
        <p:nvSpPr>
          <p:cNvPr id="4" name="Rectangle 3"/>
          <p:cNvSpPr/>
          <p:nvPr/>
        </p:nvSpPr>
        <p:spPr>
          <a:xfrm>
            <a:off x="774107" y="459673"/>
            <a:ext cx="8369893" cy="472698"/>
          </a:xfrm>
          <a:prstGeom prst="rect">
            <a:avLst/>
          </a:prstGeom>
          <a:solidFill>
            <a:srgbClr val="06397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924605" y="409217"/>
            <a:ext cx="7848596" cy="540434"/>
          </a:xfrm>
        </p:spPr>
        <p:txBody>
          <a:bodyPr>
            <a:normAutofit/>
          </a:bodyPr>
          <a:lstStyle/>
          <a:p>
            <a:pPr algn="l"/>
            <a:r>
              <a:rPr lang="sk-SK" sz="2000" b="1" dirty="0">
                <a:solidFill>
                  <a:schemeClr val="bg1"/>
                </a:solidFill>
              </a:rPr>
              <a:t>NAJČASTEŠIE ZISŤOVANÉ NEDOSTATKY - </a:t>
            </a:r>
            <a:r>
              <a:rPr lang="sk-SK" sz="2000" b="1" dirty="0" smtClean="0">
                <a:solidFill>
                  <a:schemeClr val="bg1"/>
                </a:solidFill>
              </a:rPr>
              <a:t>Evidencia</a:t>
            </a:r>
            <a:endParaRPr lang="en-US" sz="2000" b="1" dirty="0">
              <a:solidFill>
                <a:schemeClr val="bg1"/>
              </a:solidFill>
            </a:endParaRPr>
          </a:p>
        </p:txBody>
      </p:sp>
      <p:sp>
        <p:nvSpPr>
          <p:cNvPr id="3" name="Content Placeholder 2"/>
          <p:cNvSpPr>
            <a:spLocks noGrp="1"/>
          </p:cNvSpPr>
          <p:nvPr>
            <p:ph idx="1"/>
          </p:nvPr>
        </p:nvSpPr>
        <p:spPr>
          <a:xfrm>
            <a:off x="924605" y="1123199"/>
            <a:ext cx="7711395" cy="4728208"/>
          </a:xfrm>
        </p:spPr>
        <p:txBody>
          <a:bodyPr>
            <a:normAutofit/>
          </a:bodyPr>
          <a:lstStyle/>
          <a:p>
            <a:pPr algn="just"/>
            <a:r>
              <a:rPr lang="sk-SK" sz="1800" dirty="0" smtClean="0"/>
              <a:t>Jedno z najčastejšie porušovaných ustanovení Zákonníka práce.</a:t>
            </a:r>
          </a:p>
          <a:p>
            <a:pPr algn="just"/>
            <a:endParaRPr lang="sk-SK" sz="1800" dirty="0"/>
          </a:p>
          <a:p>
            <a:pPr algn="just"/>
            <a:r>
              <a:rPr lang="sk-SK" sz="1800" dirty="0" smtClean="0"/>
              <a:t>Vysoká miera závažnosti tohto porušenia povinnosti ako aj závažnosti jeho následkov na práva zamestnanca.</a:t>
            </a:r>
          </a:p>
          <a:p>
            <a:pPr algn="just"/>
            <a:endParaRPr lang="sk-SK" sz="1800" dirty="0"/>
          </a:p>
          <a:p>
            <a:pPr marL="0" indent="0" algn="just">
              <a:buNone/>
            </a:pPr>
            <a:r>
              <a:rPr lang="sk-SK" sz="1800" dirty="0" smtClean="0"/>
              <a:t>Pozor </a:t>
            </a:r>
            <a:r>
              <a:rPr lang="sk-SK" sz="1800" dirty="0"/>
              <a:t>na to, že </a:t>
            </a:r>
            <a:r>
              <a:rPr lang="sk-SK" sz="1800" dirty="0" smtClean="0"/>
              <a:t>zamestnávateľ </a:t>
            </a:r>
            <a:r>
              <a:rPr lang="sk-SK" sz="1800" dirty="0"/>
              <a:t>je povinný viesť evidenciu pracovného času, práce nadčas, nočnej práce, aktívnej časti a neaktívnej časti pracovnej pohotovosti </a:t>
            </a:r>
            <a:r>
              <a:rPr lang="sk-SK" sz="1800" dirty="0" smtClean="0"/>
              <a:t>zamestnanca</a:t>
            </a:r>
          </a:p>
          <a:p>
            <a:pPr marL="0" indent="0" algn="ctr">
              <a:buNone/>
            </a:pPr>
            <a:r>
              <a:rPr lang="sk-SK" sz="1800" dirty="0" smtClean="0"/>
              <a:t> </a:t>
            </a:r>
            <a:r>
              <a:rPr lang="sk-SK" sz="1800" b="1" dirty="0" smtClean="0"/>
              <a:t>tak, aby </a:t>
            </a:r>
            <a:r>
              <a:rPr lang="sk-SK" sz="1800" b="1" dirty="0"/>
              <a:t>bol zaznamenaný začiatok a koniec časového úseku, </a:t>
            </a:r>
            <a:endParaRPr lang="sk-SK" sz="1800" dirty="0"/>
          </a:p>
          <a:p>
            <a:pPr marL="0" indent="0" algn="just">
              <a:buNone/>
            </a:pPr>
            <a:r>
              <a:rPr lang="sk-SK" sz="1800" dirty="0" smtClean="0"/>
              <a:t>v </a:t>
            </a:r>
            <a:r>
              <a:rPr lang="sk-SK" sz="1800" dirty="0"/>
              <a:t>ktorom zamestnanec vykonával prácu alebo mal nariadenú alebo dohodnutú pracovnú pohotovosť. Počas dočasného pridelenia zamestnávateľ vedie evidenciu podľa prvej vety v mieste výkonu práce dočasne prideleného </a:t>
            </a:r>
            <a:r>
              <a:rPr lang="sk-SK" sz="1800" dirty="0" smtClean="0"/>
              <a:t>zamestnanca.</a:t>
            </a:r>
          </a:p>
          <a:p>
            <a:pPr marL="0" indent="0" algn="just">
              <a:buNone/>
            </a:pPr>
            <a:endParaRPr lang="sk-SK" sz="1800" dirty="0" smtClean="0"/>
          </a:p>
          <a:p>
            <a:pPr algn="just"/>
            <a:r>
              <a:rPr lang="sk-SK" sz="1800" dirty="0" smtClean="0"/>
              <a:t>Najčastejšia chyba: sumár odpracovaného času</a:t>
            </a:r>
          </a:p>
          <a:p>
            <a:pPr algn="just"/>
            <a:endParaRPr lang="sk-SK" sz="1800" dirty="0"/>
          </a:p>
        </p:txBody>
      </p:sp>
      <p:sp>
        <p:nvSpPr>
          <p:cNvPr id="6" name="Content Placeholder 2"/>
          <p:cNvSpPr txBox="1">
            <a:spLocks/>
          </p:cNvSpPr>
          <p:nvPr/>
        </p:nvSpPr>
        <p:spPr>
          <a:xfrm>
            <a:off x="924605" y="6052320"/>
            <a:ext cx="4348701" cy="388800"/>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US" sz="1000" dirty="0">
              <a:solidFill>
                <a:schemeClr val="tx2"/>
              </a:solidFill>
            </a:endParaRPr>
          </a:p>
        </p:txBody>
      </p:sp>
      <p:pic>
        <p:nvPicPr>
          <p:cNvPr id="8" name="Obrázok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58150" y="5850889"/>
            <a:ext cx="1815052" cy="750207"/>
          </a:xfrm>
          <a:prstGeom prst="rect">
            <a:avLst/>
          </a:prstGeom>
        </p:spPr>
      </p:pic>
    </p:spTree>
    <p:extLst>
      <p:ext uri="{BB962C8B-B14F-4D97-AF65-F5344CB8AC3E}">
        <p14:creationId xmlns:p14="http://schemas.microsoft.com/office/powerpoint/2010/main" val="177338364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VertikLinka2.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765467" y="0"/>
            <a:ext cx="47608" cy="1399680"/>
          </a:xfrm>
          <a:prstGeom prst="rect">
            <a:avLst/>
          </a:prstGeom>
        </p:spPr>
      </p:pic>
      <p:sp>
        <p:nvSpPr>
          <p:cNvPr id="4" name="Rectangle 3"/>
          <p:cNvSpPr/>
          <p:nvPr/>
        </p:nvSpPr>
        <p:spPr>
          <a:xfrm>
            <a:off x="774107" y="459673"/>
            <a:ext cx="8369893" cy="472698"/>
          </a:xfrm>
          <a:prstGeom prst="rect">
            <a:avLst/>
          </a:prstGeom>
          <a:solidFill>
            <a:srgbClr val="06397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924605" y="409217"/>
            <a:ext cx="7848596" cy="540434"/>
          </a:xfrm>
        </p:spPr>
        <p:txBody>
          <a:bodyPr>
            <a:normAutofit/>
          </a:bodyPr>
          <a:lstStyle/>
          <a:p>
            <a:pPr algn="l"/>
            <a:r>
              <a:rPr lang="sk-SK" sz="2000" b="1" dirty="0">
                <a:solidFill>
                  <a:schemeClr val="bg1"/>
                </a:solidFill>
              </a:rPr>
              <a:t>NAJČASTEŠIE ZISŤOVANÉ NEDOSTATKY - </a:t>
            </a:r>
            <a:r>
              <a:rPr lang="sk-SK" sz="2000" b="1" dirty="0" smtClean="0">
                <a:solidFill>
                  <a:schemeClr val="bg1"/>
                </a:solidFill>
              </a:rPr>
              <a:t>Mzda</a:t>
            </a:r>
            <a:endParaRPr lang="en-US" sz="2000" b="1" dirty="0">
              <a:solidFill>
                <a:schemeClr val="bg1"/>
              </a:solidFill>
            </a:endParaRPr>
          </a:p>
        </p:txBody>
      </p:sp>
      <p:sp>
        <p:nvSpPr>
          <p:cNvPr id="3" name="Content Placeholder 2"/>
          <p:cNvSpPr>
            <a:spLocks noGrp="1"/>
          </p:cNvSpPr>
          <p:nvPr>
            <p:ph idx="1"/>
          </p:nvPr>
        </p:nvSpPr>
        <p:spPr>
          <a:xfrm>
            <a:off x="924605" y="1123199"/>
            <a:ext cx="7711395" cy="4728208"/>
          </a:xfrm>
        </p:spPr>
        <p:txBody>
          <a:bodyPr>
            <a:normAutofit/>
          </a:bodyPr>
          <a:lstStyle/>
          <a:p>
            <a:pPr marL="0" indent="0" algn="just">
              <a:buNone/>
            </a:pPr>
            <a:endParaRPr lang="sk-SK" sz="1800" dirty="0" smtClean="0"/>
          </a:p>
          <a:p>
            <a:pPr algn="just"/>
            <a:r>
              <a:rPr lang="sk-SK" sz="1800" dirty="0" smtClean="0"/>
              <a:t>Najčastejšie porušovanými ustanoveniami týkajúcimi sa mzdy sú </a:t>
            </a:r>
            <a:r>
              <a:rPr lang="sk-SK" sz="1800" dirty="0"/>
              <a:t>tie týkajúce sa  </a:t>
            </a:r>
            <a:r>
              <a:rPr lang="sk-SK" sz="1800" dirty="0" smtClean="0"/>
              <a:t>minimálnych mzdových nárokov</a:t>
            </a:r>
          </a:p>
          <a:p>
            <a:pPr algn="just"/>
            <a:endParaRPr lang="sk-SK" sz="1800" dirty="0"/>
          </a:p>
          <a:p>
            <a:pPr marL="0" indent="0" algn="just">
              <a:buNone/>
            </a:pPr>
            <a:r>
              <a:rPr lang="sk-SK" sz="1800" dirty="0" smtClean="0"/>
              <a:t>Pozor na </a:t>
            </a:r>
            <a:r>
              <a:rPr lang="sk-SK" sz="1800" b="1" dirty="0" smtClean="0"/>
              <a:t>poskytnutie mzdy najmenej v sume minimálneho mzdového nároku </a:t>
            </a:r>
            <a:r>
              <a:rPr lang="sk-SK" sz="1800" dirty="0" smtClean="0"/>
              <a:t>určeného pre stupeň náročnosti práce príslušného pracovného miesta.</a:t>
            </a:r>
          </a:p>
          <a:p>
            <a:pPr algn="just"/>
            <a:endParaRPr lang="sk-SK" sz="1800" dirty="0" smtClean="0"/>
          </a:p>
          <a:p>
            <a:pPr marL="0" indent="0" algn="just">
              <a:buNone/>
            </a:pPr>
            <a:r>
              <a:rPr lang="sk-SK" sz="1800" dirty="0" smtClean="0"/>
              <a:t>Pozor na to, aby </a:t>
            </a:r>
            <a:r>
              <a:rPr lang="sk-SK" sz="1800" b="1" dirty="0" smtClean="0"/>
              <a:t>pracovnému miestu bol priradený stupeň </a:t>
            </a:r>
            <a:r>
              <a:rPr lang="sk-SK" sz="1800" dirty="0" smtClean="0"/>
              <a:t>v súlade s charakteristikami stupňov náročnosti pracovných miest uvedenými v prílohe č. 1 podľa najnáročnejšej pracovnej činnosti, ktorej výkon od zamestnanca vyžaduje, v rámci druhu práce dohodnutého v pracovnej zmluve.</a:t>
            </a:r>
          </a:p>
          <a:p>
            <a:pPr algn="just"/>
            <a:endParaRPr lang="sk-SK" sz="1800" dirty="0" smtClean="0"/>
          </a:p>
          <a:p>
            <a:pPr algn="just"/>
            <a:r>
              <a:rPr lang="sk-SK" sz="1800" dirty="0"/>
              <a:t>Najčastejšia chyba: </a:t>
            </a:r>
            <a:r>
              <a:rPr lang="sk-SK" sz="1800" dirty="0" smtClean="0"/>
              <a:t>zamestnávatelia nereflektujú existenciu stupňov </a:t>
            </a:r>
            <a:r>
              <a:rPr lang="sk-SK" sz="1800" dirty="0"/>
              <a:t>náročnosti práce príslušného pracovného </a:t>
            </a:r>
            <a:r>
              <a:rPr lang="sk-SK" sz="1800" dirty="0" smtClean="0"/>
              <a:t>miesta, prípadne nereflektujú zmeny výšky minimálnej mzdy</a:t>
            </a:r>
            <a:endParaRPr lang="sk-SK" sz="1800" dirty="0"/>
          </a:p>
          <a:p>
            <a:pPr algn="just"/>
            <a:endParaRPr lang="sk-SK" sz="1800" dirty="0"/>
          </a:p>
          <a:p>
            <a:pPr marL="0" indent="0" algn="just">
              <a:buNone/>
            </a:pPr>
            <a:endParaRPr lang="sk-SK" sz="1800" dirty="0" smtClean="0"/>
          </a:p>
          <a:p>
            <a:pPr algn="just"/>
            <a:endParaRPr lang="sk-SK" sz="1800" dirty="0" smtClean="0"/>
          </a:p>
          <a:p>
            <a:pPr marL="0" indent="0" algn="just">
              <a:buNone/>
            </a:pPr>
            <a:endParaRPr lang="sk-SK" sz="1800" dirty="0"/>
          </a:p>
          <a:p>
            <a:pPr marL="0" indent="0" algn="just">
              <a:buNone/>
            </a:pPr>
            <a:endParaRPr lang="sk-SK" sz="1800" dirty="0" smtClean="0"/>
          </a:p>
          <a:p>
            <a:pPr marL="0" indent="0" algn="just">
              <a:buNone/>
            </a:pPr>
            <a:endParaRPr lang="sk-SK" sz="1800" dirty="0"/>
          </a:p>
        </p:txBody>
      </p:sp>
      <p:sp>
        <p:nvSpPr>
          <p:cNvPr id="6" name="Content Placeholder 2"/>
          <p:cNvSpPr txBox="1">
            <a:spLocks/>
          </p:cNvSpPr>
          <p:nvPr/>
        </p:nvSpPr>
        <p:spPr>
          <a:xfrm>
            <a:off x="924605" y="6052320"/>
            <a:ext cx="4348701" cy="388800"/>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US" sz="1000" dirty="0">
              <a:solidFill>
                <a:schemeClr val="tx2"/>
              </a:solidFill>
            </a:endParaRPr>
          </a:p>
        </p:txBody>
      </p:sp>
      <p:pic>
        <p:nvPicPr>
          <p:cNvPr id="8" name="Obrázok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58150" y="5850889"/>
            <a:ext cx="1815052" cy="750207"/>
          </a:xfrm>
          <a:prstGeom prst="rect">
            <a:avLst/>
          </a:prstGeom>
        </p:spPr>
      </p:pic>
    </p:spTree>
    <p:extLst>
      <p:ext uri="{BB962C8B-B14F-4D97-AF65-F5344CB8AC3E}">
        <p14:creationId xmlns:p14="http://schemas.microsoft.com/office/powerpoint/2010/main" val="194210781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VertikLinka2.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765467" y="0"/>
            <a:ext cx="47608" cy="1399680"/>
          </a:xfrm>
          <a:prstGeom prst="rect">
            <a:avLst/>
          </a:prstGeom>
        </p:spPr>
      </p:pic>
      <p:sp>
        <p:nvSpPr>
          <p:cNvPr id="4" name="Rectangle 3"/>
          <p:cNvSpPr/>
          <p:nvPr/>
        </p:nvSpPr>
        <p:spPr>
          <a:xfrm>
            <a:off x="774107" y="459673"/>
            <a:ext cx="8369893" cy="472698"/>
          </a:xfrm>
          <a:prstGeom prst="rect">
            <a:avLst/>
          </a:prstGeom>
          <a:solidFill>
            <a:srgbClr val="06397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924605" y="409217"/>
            <a:ext cx="7848596" cy="540434"/>
          </a:xfrm>
        </p:spPr>
        <p:txBody>
          <a:bodyPr>
            <a:normAutofit/>
          </a:bodyPr>
          <a:lstStyle/>
          <a:p>
            <a:pPr algn="l"/>
            <a:r>
              <a:rPr lang="sk-SK" sz="2000" b="1" dirty="0">
                <a:solidFill>
                  <a:schemeClr val="bg1"/>
                </a:solidFill>
              </a:rPr>
              <a:t>NAJČASTEŠIE ZISŤOVANÉ NEDOSTATKY </a:t>
            </a:r>
            <a:r>
              <a:rPr lang="sk-SK" sz="2000" b="1" dirty="0" smtClean="0">
                <a:solidFill>
                  <a:schemeClr val="bg1"/>
                </a:solidFill>
              </a:rPr>
              <a:t>- Mzda</a:t>
            </a:r>
            <a:endParaRPr lang="en-US" sz="2000" b="1" dirty="0">
              <a:solidFill>
                <a:schemeClr val="bg1"/>
              </a:solidFill>
            </a:endParaRPr>
          </a:p>
        </p:txBody>
      </p:sp>
      <p:sp>
        <p:nvSpPr>
          <p:cNvPr id="3" name="Content Placeholder 2"/>
          <p:cNvSpPr>
            <a:spLocks noGrp="1"/>
          </p:cNvSpPr>
          <p:nvPr>
            <p:ph idx="1"/>
          </p:nvPr>
        </p:nvSpPr>
        <p:spPr>
          <a:xfrm>
            <a:off x="924605" y="1123199"/>
            <a:ext cx="7711395" cy="4728208"/>
          </a:xfrm>
        </p:spPr>
        <p:txBody>
          <a:bodyPr>
            <a:normAutofit fontScale="92500" lnSpcReduction="20000"/>
          </a:bodyPr>
          <a:lstStyle/>
          <a:p>
            <a:pPr marL="0" indent="0" algn="just">
              <a:buNone/>
            </a:pPr>
            <a:endParaRPr lang="sk-SK" sz="1800" dirty="0" smtClean="0"/>
          </a:p>
          <a:p>
            <a:pPr algn="just"/>
            <a:r>
              <a:rPr lang="sk-SK" sz="1800" dirty="0"/>
              <a:t>Pozor na povinnosť zamestnávateľa </a:t>
            </a:r>
            <a:r>
              <a:rPr lang="sk-SK" sz="1800" b="1" dirty="0"/>
              <a:t>poskytovať zamestnancovi za vykonanú prácu mzdu.</a:t>
            </a:r>
          </a:p>
          <a:p>
            <a:pPr algn="just"/>
            <a:endParaRPr lang="sk-SK" sz="1800" dirty="0"/>
          </a:p>
          <a:p>
            <a:pPr algn="just"/>
            <a:r>
              <a:rPr lang="sk-SK" sz="1800" dirty="0" smtClean="0"/>
              <a:t>Pozor na to, že </a:t>
            </a:r>
            <a:r>
              <a:rPr lang="sk-SK" sz="1800" b="1" dirty="0" smtClean="0"/>
              <a:t>mzda </a:t>
            </a:r>
            <a:r>
              <a:rPr lang="sk-SK" sz="1800" b="1" dirty="0"/>
              <a:t>je splatná pozadu za mesačné obdobie</a:t>
            </a:r>
            <a:r>
              <a:rPr lang="sk-SK" sz="1800" dirty="0"/>
              <a:t>, a to najneskôr do konca nasledujúceho kalendárneho mesiaca, ak sa v kolektívnej zmluve alebo v pracovnej zmluve nedohodlo inak</a:t>
            </a:r>
            <a:r>
              <a:rPr lang="sk-SK" sz="1800" dirty="0" smtClean="0"/>
              <a:t>.</a:t>
            </a:r>
          </a:p>
          <a:p>
            <a:pPr algn="just"/>
            <a:endParaRPr lang="sk-SK" sz="1800" dirty="0"/>
          </a:p>
          <a:p>
            <a:pPr algn="just"/>
            <a:r>
              <a:rPr lang="sk-SK" sz="1800" dirty="0" smtClean="0"/>
              <a:t>Pozor na to, že </a:t>
            </a:r>
            <a:r>
              <a:rPr lang="sk-SK" sz="1800" b="1" dirty="0" smtClean="0"/>
              <a:t>pri </a:t>
            </a:r>
            <a:r>
              <a:rPr lang="sk-SK" sz="1800" b="1" dirty="0"/>
              <a:t>skončení pracovného pomeru</a:t>
            </a:r>
            <a:r>
              <a:rPr lang="sk-SK" sz="1800" dirty="0"/>
              <a:t> vyplatí zamestnávateľ zamestnancovi mzdu splatnú za mesačné obdobie v deň skončenia pracovného pomeru, ak sa nedohodli inak, najneskôr však v najbližšom výplatnom termíne nasledujúcom po dni skončenia pracovného pomeru.</a:t>
            </a:r>
            <a:endParaRPr lang="sk-SK" sz="1800" dirty="0" smtClean="0"/>
          </a:p>
          <a:p>
            <a:pPr algn="just"/>
            <a:endParaRPr lang="sk-SK" sz="1800" dirty="0"/>
          </a:p>
          <a:p>
            <a:pPr algn="just"/>
            <a:r>
              <a:rPr lang="sk-SK" sz="1800" dirty="0" smtClean="0"/>
              <a:t>Pozor na to, že pri </a:t>
            </a:r>
            <a:r>
              <a:rPr lang="sk-SK" sz="1800" dirty="0"/>
              <a:t>vyúčtovaní mzdy je zamestnávateľ povinný zamestnancovi vydať </a:t>
            </a:r>
            <a:r>
              <a:rPr lang="sk-SK" sz="1800" b="1" dirty="0"/>
              <a:t>doklad</a:t>
            </a:r>
            <a:r>
              <a:rPr lang="sk-SK" sz="1800" dirty="0"/>
              <a:t> obsahujúci najmä údaje o jednotlivých zložkách mzdy, o jednotlivých plneniach poskytovaných v súvislosti so zamestnaním, o stave účtu konta pracovného času, ak je zavedené konto pracovného času, o vykonaných zrážkach zo mzdy a o celkovej cene </a:t>
            </a:r>
            <a:r>
              <a:rPr lang="sk-SK" sz="1800" dirty="0" smtClean="0"/>
              <a:t>práce (v </a:t>
            </a:r>
            <a:r>
              <a:rPr lang="sk-SK" sz="1800" dirty="0"/>
              <a:t>písomnej forme, ak sa zamestnávateľ so zamestnancom nedohodnú na jeho poskytovaní elektronickými </a:t>
            </a:r>
            <a:r>
              <a:rPr lang="sk-SK" sz="1800" dirty="0" smtClean="0"/>
              <a:t>prostriedkami). </a:t>
            </a:r>
          </a:p>
          <a:p>
            <a:pPr marL="0" indent="0" algn="just">
              <a:buNone/>
            </a:pPr>
            <a:endParaRPr lang="sk-SK" sz="1800" dirty="0"/>
          </a:p>
          <a:p>
            <a:pPr marL="0" indent="0" algn="just">
              <a:buNone/>
            </a:pPr>
            <a:endParaRPr lang="sk-SK" sz="1800" dirty="0" smtClean="0"/>
          </a:p>
          <a:p>
            <a:pPr marL="0" indent="0" algn="just">
              <a:buNone/>
            </a:pPr>
            <a:endParaRPr lang="sk-SK" sz="1800" dirty="0"/>
          </a:p>
        </p:txBody>
      </p:sp>
      <p:sp>
        <p:nvSpPr>
          <p:cNvPr id="6" name="Content Placeholder 2"/>
          <p:cNvSpPr txBox="1">
            <a:spLocks/>
          </p:cNvSpPr>
          <p:nvPr/>
        </p:nvSpPr>
        <p:spPr>
          <a:xfrm>
            <a:off x="924605" y="6052320"/>
            <a:ext cx="4348701" cy="388800"/>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US" sz="1000" dirty="0">
              <a:solidFill>
                <a:schemeClr val="tx2"/>
              </a:solidFill>
            </a:endParaRPr>
          </a:p>
        </p:txBody>
      </p:sp>
      <p:pic>
        <p:nvPicPr>
          <p:cNvPr id="8" name="Obrázok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58150" y="5850889"/>
            <a:ext cx="1815052" cy="750207"/>
          </a:xfrm>
          <a:prstGeom prst="rect">
            <a:avLst/>
          </a:prstGeom>
        </p:spPr>
      </p:pic>
    </p:spTree>
    <p:extLst>
      <p:ext uri="{BB962C8B-B14F-4D97-AF65-F5344CB8AC3E}">
        <p14:creationId xmlns:p14="http://schemas.microsoft.com/office/powerpoint/2010/main" val="181757393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VertikLinka2.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765467" y="0"/>
            <a:ext cx="47608" cy="1399680"/>
          </a:xfrm>
          <a:prstGeom prst="rect">
            <a:avLst/>
          </a:prstGeom>
        </p:spPr>
      </p:pic>
      <p:sp>
        <p:nvSpPr>
          <p:cNvPr id="4" name="Rectangle 3"/>
          <p:cNvSpPr/>
          <p:nvPr/>
        </p:nvSpPr>
        <p:spPr>
          <a:xfrm>
            <a:off x="774107" y="459673"/>
            <a:ext cx="8369893" cy="472698"/>
          </a:xfrm>
          <a:prstGeom prst="rect">
            <a:avLst/>
          </a:prstGeom>
          <a:solidFill>
            <a:srgbClr val="06397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924605" y="409217"/>
            <a:ext cx="7848596" cy="540434"/>
          </a:xfrm>
        </p:spPr>
        <p:txBody>
          <a:bodyPr>
            <a:normAutofit/>
          </a:bodyPr>
          <a:lstStyle/>
          <a:p>
            <a:pPr algn="l"/>
            <a:r>
              <a:rPr lang="sk-SK" sz="2000" b="1" dirty="0">
                <a:solidFill>
                  <a:schemeClr val="bg1"/>
                </a:solidFill>
              </a:rPr>
              <a:t>NAJČASTEŠIE ZISŤOVANÉ </a:t>
            </a:r>
            <a:r>
              <a:rPr lang="sk-SK" sz="2000" b="1" dirty="0" smtClean="0">
                <a:solidFill>
                  <a:schemeClr val="bg1"/>
                </a:solidFill>
              </a:rPr>
              <a:t>NEDOSTATKY – Stravovanie zamestnancov</a:t>
            </a:r>
            <a:endParaRPr lang="en-US" sz="2000" b="1" dirty="0">
              <a:solidFill>
                <a:schemeClr val="bg1"/>
              </a:solidFill>
            </a:endParaRPr>
          </a:p>
        </p:txBody>
      </p:sp>
      <p:sp>
        <p:nvSpPr>
          <p:cNvPr id="3" name="Content Placeholder 2"/>
          <p:cNvSpPr>
            <a:spLocks noGrp="1"/>
          </p:cNvSpPr>
          <p:nvPr>
            <p:ph idx="1"/>
          </p:nvPr>
        </p:nvSpPr>
        <p:spPr>
          <a:xfrm>
            <a:off x="924605" y="1123199"/>
            <a:ext cx="7711395" cy="4728208"/>
          </a:xfrm>
        </p:spPr>
        <p:txBody>
          <a:bodyPr>
            <a:normAutofit/>
          </a:bodyPr>
          <a:lstStyle/>
          <a:p>
            <a:pPr marL="0" indent="0" algn="just">
              <a:buNone/>
            </a:pPr>
            <a:endParaRPr lang="sk-SK" sz="1800" dirty="0" smtClean="0"/>
          </a:p>
          <a:p>
            <a:pPr algn="just"/>
            <a:r>
              <a:rPr lang="sk-SK" sz="1800" dirty="0" smtClean="0"/>
              <a:t>Pozor na to, </a:t>
            </a:r>
            <a:r>
              <a:rPr lang="sk-SK" sz="1800" dirty="0"/>
              <a:t>že </a:t>
            </a:r>
            <a:r>
              <a:rPr lang="sk-SK" sz="1800" dirty="0" smtClean="0"/>
              <a:t>zamestnávateľ </a:t>
            </a:r>
            <a:r>
              <a:rPr lang="sk-SK" sz="1800" dirty="0"/>
              <a:t>je povinný zabezpečovať zamestnancom vo všetkých zmenách </a:t>
            </a:r>
            <a:r>
              <a:rPr lang="sk-SK" sz="1800" b="1" dirty="0"/>
              <a:t>stravovanie</a:t>
            </a:r>
            <a:r>
              <a:rPr lang="sk-SK" sz="1800" dirty="0"/>
              <a:t> zodpovedajúce zásadám správnej výživy priamo na pracoviskách alebo v ich blízkosti; </a:t>
            </a:r>
            <a:endParaRPr lang="sk-SK" sz="1800" dirty="0" smtClean="0"/>
          </a:p>
          <a:p>
            <a:pPr algn="just"/>
            <a:endParaRPr lang="sk-SK" sz="1800" dirty="0"/>
          </a:p>
          <a:p>
            <a:pPr algn="just"/>
            <a:r>
              <a:rPr lang="sk-SK" sz="1800" dirty="0"/>
              <a:t>Nárok na zabezpečenie stravovania alebo poskytnutie finančného príspevku na stravovanie má zamestnanec, ktorý v rámci pracovnej zmeny vykonáva prácu </a:t>
            </a:r>
            <a:r>
              <a:rPr lang="sk-SK" sz="1800" b="1" dirty="0"/>
              <a:t>viac ako štyri hodiny.</a:t>
            </a:r>
            <a:endParaRPr lang="sk-SK" sz="1800" b="1" dirty="0" smtClean="0"/>
          </a:p>
          <a:p>
            <a:pPr algn="just"/>
            <a:endParaRPr lang="sk-SK" sz="1800" dirty="0"/>
          </a:p>
          <a:p>
            <a:pPr algn="just"/>
            <a:r>
              <a:rPr lang="sk-SK" sz="1800" dirty="0"/>
              <a:t>Najčastejšia chyba</a:t>
            </a:r>
            <a:r>
              <a:rPr lang="sk-SK" sz="1800" dirty="0" smtClean="0"/>
              <a:t>: nezabezpečenie stravovania a oneskorené zabezpečovanie stravovania </a:t>
            </a:r>
            <a:endParaRPr lang="sk-SK" sz="1800" dirty="0"/>
          </a:p>
        </p:txBody>
      </p:sp>
      <p:sp>
        <p:nvSpPr>
          <p:cNvPr id="6" name="Content Placeholder 2"/>
          <p:cNvSpPr txBox="1">
            <a:spLocks/>
          </p:cNvSpPr>
          <p:nvPr/>
        </p:nvSpPr>
        <p:spPr>
          <a:xfrm>
            <a:off x="924605" y="6052320"/>
            <a:ext cx="4348701" cy="388800"/>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US" sz="1000" dirty="0">
              <a:solidFill>
                <a:schemeClr val="tx2"/>
              </a:solidFill>
            </a:endParaRPr>
          </a:p>
        </p:txBody>
      </p:sp>
      <p:pic>
        <p:nvPicPr>
          <p:cNvPr id="8" name="Obrázok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58150" y="5850889"/>
            <a:ext cx="1815052" cy="750207"/>
          </a:xfrm>
          <a:prstGeom prst="rect">
            <a:avLst/>
          </a:prstGeom>
        </p:spPr>
      </p:pic>
    </p:spTree>
    <p:extLst>
      <p:ext uri="{BB962C8B-B14F-4D97-AF65-F5344CB8AC3E}">
        <p14:creationId xmlns:p14="http://schemas.microsoft.com/office/powerpoint/2010/main" val="414687316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VertikLinka2.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765467" y="0"/>
            <a:ext cx="47608" cy="1399680"/>
          </a:xfrm>
          <a:prstGeom prst="rect">
            <a:avLst/>
          </a:prstGeom>
        </p:spPr>
      </p:pic>
      <p:sp>
        <p:nvSpPr>
          <p:cNvPr id="4" name="Rectangle 3"/>
          <p:cNvSpPr/>
          <p:nvPr/>
        </p:nvSpPr>
        <p:spPr>
          <a:xfrm>
            <a:off x="774107" y="459673"/>
            <a:ext cx="8369893" cy="472698"/>
          </a:xfrm>
          <a:prstGeom prst="rect">
            <a:avLst/>
          </a:prstGeom>
          <a:solidFill>
            <a:srgbClr val="06397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924605" y="409217"/>
            <a:ext cx="7848596" cy="540434"/>
          </a:xfrm>
        </p:spPr>
        <p:txBody>
          <a:bodyPr>
            <a:normAutofit/>
          </a:bodyPr>
          <a:lstStyle/>
          <a:p>
            <a:pPr algn="l"/>
            <a:r>
              <a:rPr lang="sk-SK" sz="2000" b="1" dirty="0" smtClean="0">
                <a:solidFill>
                  <a:schemeClr val="bg1"/>
                </a:solidFill>
              </a:rPr>
              <a:t>ĎALŠIE </a:t>
            </a:r>
            <a:r>
              <a:rPr lang="sk-SK" sz="2000" b="1" dirty="0">
                <a:solidFill>
                  <a:schemeClr val="bg1"/>
                </a:solidFill>
              </a:rPr>
              <a:t>ZISŤOVANÉ NEDOSTATKY </a:t>
            </a:r>
            <a:r>
              <a:rPr lang="sk-SK" sz="2000" b="1" dirty="0" smtClean="0">
                <a:solidFill>
                  <a:schemeClr val="bg1"/>
                </a:solidFill>
              </a:rPr>
              <a:t>– Trvanie dočasného pridelenia</a:t>
            </a:r>
            <a:endParaRPr lang="en-US" sz="2000" b="1" dirty="0">
              <a:solidFill>
                <a:schemeClr val="bg1"/>
              </a:solidFill>
            </a:endParaRPr>
          </a:p>
        </p:txBody>
      </p:sp>
      <p:sp>
        <p:nvSpPr>
          <p:cNvPr id="3" name="Content Placeholder 2"/>
          <p:cNvSpPr>
            <a:spLocks noGrp="1"/>
          </p:cNvSpPr>
          <p:nvPr>
            <p:ph idx="1"/>
          </p:nvPr>
        </p:nvSpPr>
        <p:spPr>
          <a:xfrm>
            <a:off x="924605" y="1123199"/>
            <a:ext cx="7711395" cy="4728208"/>
          </a:xfrm>
        </p:spPr>
        <p:txBody>
          <a:bodyPr>
            <a:normAutofit lnSpcReduction="10000"/>
          </a:bodyPr>
          <a:lstStyle/>
          <a:p>
            <a:pPr marL="0" indent="0" algn="just">
              <a:buNone/>
            </a:pPr>
            <a:endParaRPr lang="sk-SK" sz="1800" dirty="0" smtClean="0"/>
          </a:p>
          <a:p>
            <a:pPr algn="just"/>
            <a:r>
              <a:rPr lang="sk-SK" sz="1800" dirty="0"/>
              <a:t>Dočasné pridelenie možno dohodnúť </a:t>
            </a:r>
            <a:r>
              <a:rPr lang="sk-SK" sz="1800" b="1" dirty="0"/>
              <a:t>najdlhšie na 24 mesiacov</a:t>
            </a:r>
            <a:r>
              <a:rPr lang="sk-SK" sz="1800" dirty="0" smtClean="0"/>
              <a:t>.</a:t>
            </a:r>
          </a:p>
          <a:p>
            <a:pPr algn="just"/>
            <a:endParaRPr lang="sk-SK" sz="1800" dirty="0"/>
          </a:p>
          <a:p>
            <a:pPr algn="just"/>
            <a:r>
              <a:rPr lang="sk-SK" sz="1800" dirty="0" smtClean="0"/>
              <a:t>možnosť </a:t>
            </a:r>
            <a:r>
              <a:rPr lang="sk-SK" sz="1800" dirty="0"/>
              <a:t>predĺžiť alebo opätovne dohodnúť v rámci 24 mesiacov najviac </a:t>
            </a:r>
            <a:r>
              <a:rPr lang="sk-SK" sz="1800" b="1" dirty="0" smtClean="0"/>
              <a:t>štyrikrát </a:t>
            </a:r>
            <a:r>
              <a:rPr lang="sk-SK" sz="1800" dirty="0" smtClean="0"/>
              <a:t>(ten istý užívateľský zamestnávateľ);</a:t>
            </a:r>
          </a:p>
          <a:p>
            <a:pPr algn="just"/>
            <a:endParaRPr lang="sk-SK" sz="1800" dirty="0"/>
          </a:p>
          <a:p>
            <a:pPr algn="just"/>
            <a:r>
              <a:rPr lang="sk-SK" sz="1800" b="1" dirty="0" smtClean="0"/>
              <a:t>Opätovne </a:t>
            </a:r>
            <a:r>
              <a:rPr lang="sk-SK" sz="1800" b="1" dirty="0"/>
              <a:t>dohodnuté dočasné pridelenie </a:t>
            </a:r>
            <a:r>
              <a:rPr lang="sk-SK" sz="1800" dirty="0" smtClean="0"/>
              <a:t>pred </a:t>
            </a:r>
            <a:r>
              <a:rPr lang="sk-SK" sz="1800" dirty="0"/>
              <a:t>uplynutím </a:t>
            </a:r>
            <a:r>
              <a:rPr lang="sk-SK" sz="1800" b="1" dirty="0"/>
              <a:t>šiestich</a:t>
            </a:r>
            <a:r>
              <a:rPr lang="sk-SK" sz="1800" dirty="0"/>
              <a:t> mesiacov po skončení predchádzajúceho dočasného pridelenia</a:t>
            </a:r>
            <a:r>
              <a:rPr lang="sk-SK" sz="1800" dirty="0" smtClean="0"/>
              <a:t>,</a:t>
            </a:r>
          </a:p>
          <a:p>
            <a:pPr algn="just"/>
            <a:r>
              <a:rPr lang="sk-SK" sz="1800" dirty="0" smtClean="0"/>
              <a:t>a </a:t>
            </a:r>
            <a:r>
              <a:rPr lang="sk-SK" sz="1800" dirty="0"/>
              <a:t>ak ide o dočasné pridelenie z dôvodov vykonávania prác, pri ktorých je potrebné podstatne zvýšiť počet zamestnancov na prechodný čas nepresahujúci osem mesiacov v kalendárnom </a:t>
            </a:r>
            <a:r>
              <a:rPr lang="sk-SK" sz="1800" dirty="0" smtClean="0"/>
              <a:t>roku a vykonávania </a:t>
            </a:r>
            <a:r>
              <a:rPr lang="sk-SK" sz="1800" dirty="0"/>
              <a:t>prác, ktoré sú závislé od striedania ročných období, každý rok sa opakujú a nepresahujú osem mesiacov v kalendárnom roku (sezónna práca</a:t>
            </a:r>
            <a:r>
              <a:rPr lang="sk-SK" sz="1800" dirty="0" smtClean="0"/>
              <a:t>), </a:t>
            </a:r>
            <a:r>
              <a:rPr lang="sk-SK" sz="1800" dirty="0"/>
              <a:t>pred uplynutím </a:t>
            </a:r>
            <a:r>
              <a:rPr lang="sk-SK" sz="1800" b="1" dirty="0"/>
              <a:t>štyroch</a:t>
            </a:r>
            <a:r>
              <a:rPr lang="sk-SK" sz="1800" dirty="0"/>
              <a:t> mesiacov po skončení predchádzajúceho dočasného pridelenia. </a:t>
            </a:r>
            <a:endParaRPr lang="sk-SK" sz="1800" dirty="0" smtClean="0"/>
          </a:p>
          <a:p>
            <a:pPr algn="just"/>
            <a:r>
              <a:rPr lang="sk-SK" sz="1800" dirty="0" smtClean="0"/>
              <a:t>vyššie uvedené obmedzenia sa </a:t>
            </a:r>
            <a:r>
              <a:rPr lang="sk-SK" sz="1800" dirty="0"/>
              <a:t>nevzťahujú na dočasné pridelenie z </a:t>
            </a:r>
            <a:r>
              <a:rPr lang="sk-SK" sz="1800" dirty="0" smtClean="0"/>
              <a:t>dôvodu zastupovania zamestnanca.</a:t>
            </a:r>
          </a:p>
          <a:p>
            <a:pPr algn="just"/>
            <a:endParaRPr lang="sk-SK" sz="1800" dirty="0" smtClean="0"/>
          </a:p>
          <a:p>
            <a:pPr marL="0" indent="0" algn="just">
              <a:buNone/>
            </a:pPr>
            <a:endParaRPr lang="sk-SK" sz="1800" dirty="0"/>
          </a:p>
          <a:p>
            <a:pPr marL="0" indent="0" algn="just">
              <a:buNone/>
            </a:pPr>
            <a:endParaRPr lang="sk-SK" sz="1800" dirty="0" smtClean="0"/>
          </a:p>
          <a:p>
            <a:pPr marL="0" indent="0" algn="just">
              <a:buNone/>
            </a:pPr>
            <a:endParaRPr lang="sk-SK" sz="1800" dirty="0"/>
          </a:p>
        </p:txBody>
      </p:sp>
      <p:sp>
        <p:nvSpPr>
          <p:cNvPr id="6" name="Content Placeholder 2"/>
          <p:cNvSpPr txBox="1">
            <a:spLocks/>
          </p:cNvSpPr>
          <p:nvPr/>
        </p:nvSpPr>
        <p:spPr>
          <a:xfrm>
            <a:off x="924605" y="6052320"/>
            <a:ext cx="4348701" cy="388800"/>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US" sz="1000" dirty="0">
              <a:solidFill>
                <a:schemeClr val="tx2"/>
              </a:solidFill>
            </a:endParaRPr>
          </a:p>
        </p:txBody>
      </p:sp>
      <p:pic>
        <p:nvPicPr>
          <p:cNvPr id="8" name="Obrázok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58150" y="5850889"/>
            <a:ext cx="1815052" cy="750207"/>
          </a:xfrm>
          <a:prstGeom prst="rect">
            <a:avLst/>
          </a:prstGeom>
        </p:spPr>
      </p:pic>
    </p:spTree>
    <p:extLst>
      <p:ext uri="{BB962C8B-B14F-4D97-AF65-F5344CB8AC3E}">
        <p14:creationId xmlns:p14="http://schemas.microsoft.com/office/powerpoint/2010/main" val="352894032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VertikLinka2.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765467" y="0"/>
            <a:ext cx="47608" cy="1399680"/>
          </a:xfrm>
          <a:prstGeom prst="rect">
            <a:avLst/>
          </a:prstGeom>
        </p:spPr>
      </p:pic>
      <p:sp>
        <p:nvSpPr>
          <p:cNvPr id="4" name="Rectangle 3"/>
          <p:cNvSpPr/>
          <p:nvPr/>
        </p:nvSpPr>
        <p:spPr>
          <a:xfrm>
            <a:off x="774107" y="459673"/>
            <a:ext cx="8369893" cy="472698"/>
          </a:xfrm>
          <a:prstGeom prst="rect">
            <a:avLst/>
          </a:prstGeom>
          <a:solidFill>
            <a:srgbClr val="06397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924605" y="409217"/>
            <a:ext cx="7848596" cy="540434"/>
          </a:xfrm>
        </p:spPr>
        <p:txBody>
          <a:bodyPr>
            <a:normAutofit/>
          </a:bodyPr>
          <a:lstStyle/>
          <a:p>
            <a:pPr algn="l"/>
            <a:r>
              <a:rPr lang="sk-SK" sz="2000" b="1" dirty="0" smtClean="0">
                <a:solidFill>
                  <a:schemeClr val="bg1"/>
                </a:solidFill>
              </a:rPr>
              <a:t>SANKCIE ZA PORUŠENIA PREDPISOV</a:t>
            </a:r>
            <a:endParaRPr lang="en-US" sz="2000" b="1" dirty="0">
              <a:solidFill>
                <a:schemeClr val="bg1"/>
              </a:solidFill>
            </a:endParaRPr>
          </a:p>
        </p:txBody>
      </p:sp>
      <p:sp>
        <p:nvSpPr>
          <p:cNvPr id="3" name="Content Placeholder 2"/>
          <p:cNvSpPr>
            <a:spLocks noGrp="1"/>
          </p:cNvSpPr>
          <p:nvPr>
            <p:ph idx="1"/>
          </p:nvPr>
        </p:nvSpPr>
        <p:spPr>
          <a:xfrm>
            <a:off x="924605" y="1123199"/>
            <a:ext cx="7711395" cy="4728208"/>
          </a:xfrm>
        </p:spPr>
        <p:txBody>
          <a:bodyPr>
            <a:normAutofit/>
          </a:bodyPr>
          <a:lstStyle/>
          <a:p>
            <a:pPr marL="0" indent="0" algn="just">
              <a:buNone/>
            </a:pPr>
            <a:endParaRPr lang="sk-SK" sz="1800" dirty="0" smtClean="0"/>
          </a:p>
          <a:p>
            <a:pPr algn="just"/>
            <a:r>
              <a:rPr lang="sk-SK" sz="1900" dirty="0" smtClean="0"/>
              <a:t>Pri porušení </a:t>
            </a:r>
            <a:r>
              <a:rPr lang="sk-SK" sz="1900" dirty="0"/>
              <a:t>povinností vyplývajúcich </a:t>
            </a:r>
            <a:r>
              <a:rPr lang="sk-SK" sz="1900" dirty="0" smtClean="0"/>
              <a:t>z pracovnoprávnych predpisov, </a:t>
            </a:r>
            <a:r>
              <a:rPr lang="sk-SK" sz="1900" dirty="0"/>
              <a:t>ktoré upravujú pracovnoprávne vzťahy, najmä ich vznik, zmenu a skončenie, mzdové podmienky a pracovné podmienky zamestnancov vrátane pracovných podmienok žien, mladistvých, domáckych zamestnancov, osôb so zdravotným postihnutím a osôb, ktoré nedovŕšili 15 rokov veku, a kolektívne </a:t>
            </a:r>
            <a:r>
              <a:rPr lang="sk-SK" sz="1900" dirty="0" smtClean="0"/>
              <a:t>vyjednávanie </a:t>
            </a:r>
            <a:r>
              <a:rPr lang="pt-BR" sz="1900" b="1" dirty="0" smtClean="0"/>
              <a:t>až </a:t>
            </a:r>
            <a:r>
              <a:rPr lang="pt-BR" sz="1900" b="1" dirty="0"/>
              <a:t>do 100 000 </a:t>
            </a:r>
            <a:r>
              <a:rPr lang="pt-BR" sz="1900" b="1" dirty="0" smtClean="0"/>
              <a:t>eur</a:t>
            </a:r>
            <a:r>
              <a:rPr lang="sk-SK" sz="1900" b="1" dirty="0" smtClean="0"/>
              <a:t>.</a:t>
            </a:r>
          </a:p>
          <a:p>
            <a:pPr algn="just"/>
            <a:endParaRPr lang="sk-SK" sz="1900" dirty="0"/>
          </a:p>
          <a:p>
            <a:pPr algn="just"/>
            <a:endParaRPr lang="sk-SK" sz="1900" dirty="0"/>
          </a:p>
          <a:p>
            <a:pPr algn="just"/>
            <a:endParaRPr lang="sk-SK" sz="1900" dirty="0"/>
          </a:p>
          <a:p>
            <a:pPr algn="just"/>
            <a:endParaRPr lang="sk-SK" sz="1900" dirty="0"/>
          </a:p>
        </p:txBody>
      </p:sp>
      <p:sp>
        <p:nvSpPr>
          <p:cNvPr id="6" name="Content Placeholder 2"/>
          <p:cNvSpPr txBox="1">
            <a:spLocks/>
          </p:cNvSpPr>
          <p:nvPr/>
        </p:nvSpPr>
        <p:spPr>
          <a:xfrm>
            <a:off x="924605" y="6052320"/>
            <a:ext cx="4348701" cy="388800"/>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US" sz="1000" dirty="0">
              <a:solidFill>
                <a:schemeClr val="tx2"/>
              </a:solidFill>
            </a:endParaRPr>
          </a:p>
        </p:txBody>
      </p:sp>
      <p:pic>
        <p:nvPicPr>
          <p:cNvPr id="8" name="Obrázok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58150" y="5850889"/>
            <a:ext cx="1815052" cy="750207"/>
          </a:xfrm>
          <a:prstGeom prst="rect">
            <a:avLst/>
          </a:prstGeom>
        </p:spPr>
      </p:pic>
    </p:spTree>
    <p:extLst>
      <p:ext uri="{BB962C8B-B14F-4D97-AF65-F5344CB8AC3E}">
        <p14:creationId xmlns:p14="http://schemas.microsoft.com/office/powerpoint/2010/main" val="248301813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227869" y="2691383"/>
            <a:ext cx="4671201" cy="1654847"/>
          </a:xfrm>
        </p:spPr>
        <p:txBody>
          <a:bodyPr>
            <a:noAutofit/>
          </a:bodyPr>
          <a:lstStyle/>
          <a:p>
            <a:pPr algn="l"/>
            <a:r>
              <a:rPr lang="sk-SK" sz="3200" dirty="0" smtClean="0">
                <a:solidFill>
                  <a:srgbClr val="063979"/>
                </a:solidFill>
                <a:latin typeface="Calibri"/>
                <a:cs typeface="Calibri"/>
              </a:rPr>
              <a:t>Ďakujem za pozornosť</a:t>
            </a:r>
            <a:endParaRPr lang="en-US" sz="3200" dirty="0">
              <a:solidFill>
                <a:srgbClr val="063979"/>
              </a:solidFill>
              <a:latin typeface="Calibri"/>
              <a:cs typeface="Calibri"/>
            </a:endParaRPr>
          </a:p>
        </p:txBody>
      </p:sp>
      <p:pic>
        <p:nvPicPr>
          <p:cNvPr id="9" name="Picture 8" descr="VertikLinka.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35652" y="89807"/>
            <a:ext cx="57534" cy="6858000"/>
          </a:xfrm>
          <a:prstGeom prst="rect">
            <a:avLst/>
          </a:prstGeom>
        </p:spPr>
      </p:pic>
      <p:sp>
        <p:nvSpPr>
          <p:cNvPr id="3" name="BlokTextu 2"/>
          <p:cNvSpPr txBox="1"/>
          <p:nvPr/>
        </p:nvSpPr>
        <p:spPr>
          <a:xfrm>
            <a:off x="5530362" y="5864469"/>
            <a:ext cx="2769576" cy="369332"/>
          </a:xfrm>
          <a:prstGeom prst="rect">
            <a:avLst/>
          </a:prstGeom>
          <a:noFill/>
        </p:spPr>
        <p:txBody>
          <a:bodyPr wrap="square" rtlCol="0">
            <a:spAutoFit/>
          </a:bodyPr>
          <a:lstStyle/>
          <a:p>
            <a:r>
              <a:rPr lang="sk-SK" dirty="0">
                <a:solidFill>
                  <a:srgbClr val="063979"/>
                </a:solidFill>
              </a:rPr>
              <a:t>k</a:t>
            </a:r>
            <a:r>
              <a:rPr lang="sk-SK" dirty="0" smtClean="0">
                <a:solidFill>
                  <a:srgbClr val="063979"/>
                </a:solidFill>
              </a:rPr>
              <a:t>amil.kosik@ip.gov.sk</a:t>
            </a:r>
            <a:endParaRPr lang="sk-SK" dirty="0">
              <a:solidFill>
                <a:srgbClr val="063979"/>
              </a:solidFill>
            </a:endParaRPr>
          </a:p>
        </p:txBody>
      </p:sp>
    </p:spTree>
    <p:extLst>
      <p:ext uri="{BB962C8B-B14F-4D97-AF65-F5344CB8AC3E}">
        <p14:creationId xmlns:p14="http://schemas.microsoft.com/office/powerpoint/2010/main" val="420905700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VertikLinka2.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765467" y="0"/>
            <a:ext cx="47608" cy="1399680"/>
          </a:xfrm>
          <a:prstGeom prst="rect">
            <a:avLst/>
          </a:prstGeom>
        </p:spPr>
      </p:pic>
      <p:sp>
        <p:nvSpPr>
          <p:cNvPr id="4" name="Rectangle 3"/>
          <p:cNvSpPr/>
          <p:nvPr/>
        </p:nvSpPr>
        <p:spPr>
          <a:xfrm>
            <a:off x="774107" y="459673"/>
            <a:ext cx="8369893" cy="472698"/>
          </a:xfrm>
          <a:prstGeom prst="rect">
            <a:avLst/>
          </a:prstGeom>
          <a:solidFill>
            <a:srgbClr val="06397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 name="Title 1"/>
          <p:cNvSpPr>
            <a:spLocks noGrp="1"/>
          </p:cNvSpPr>
          <p:nvPr>
            <p:ph type="title"/>
          </p:nvPr>
        </p:nvSpPr>
        <p:spPr>
          <a:xfrm>
            <a:off x="924605" y="339031"/>
            <a:ext cx="7848596" cy="713982"/>
          </a:xfrm>
        </p:spPr>
        <p:txBody>
          <a:bodyPr>
            <a:noAutofit/>
          </a:bodyPr>
          <a:lstStyle/>
          <a:p>
            <a:pPr algn="l"/>
            <a:r>
              <a:rPr lang="sk-SK" sz="2000" b="1" cap="all" dirty="0" smtClean="0">
                <a:solidFill>
                  <a:schemeClr val="bg1"/>
                </a:solidFill>
              </a:rPr>
              <a:t>INŠPEKCIA </a:t>
            </a:r>
            <a:r>
              <a:rPr lang="sk-SK" sz="2000" b="1" cap="all" dirty="0">
                <a:solidFill>
                  <a:schemeClr val="bg1"/>
                </a:solidFill>
              </a:rPr>
              <a:t>PRÁCE – KTO SME?</a:t>
            </a:r>
          </a:p>
        </p:txBody>
      </p:sp>
      <p:sp>
        <p:nvSpPr>
          <p:cNvPr id="3" name="Content Placeholder 2"/>
          <p:cNvSpPr>
            <a:spLocks noGrp="1"/>
          </p:cNvSpPr>
          <p:nvPr>
            <p:ph idx="1"/>
          </p:nvPr>
        </p:nvSpPr>
        <p:spPr>
          <a:xfrm>
            <a:off x="924605" y="1123199"/>
            <a:ext cx="7711395" cy="4728208"/>
          </a:xfrm>
        </p:spPr>
        <p:txBody>
          <a:bodyPr>
            <a:normAutofit/>
          </a:bodyPr>
          <a:lstStyle/>
          <a:p>
            <a:pPr algn="just">
              <a:buFont typeface="Wingdings" panose="05000000000000000000" pitchFamily="2" charset="2"/>
              <a:buChar char="Ø"/>
            </a:pPr>
            <a:endParaRPr lang="sk-SK" sz="2400" dirty="0"/>
          </a:p>
          <a:p>
            <a:pPr marL="0" indent="0" algn="just">
              <a:buNone/>
            </a:pPr>
            <a:endParaRPr lang="sk-SK" sz="1800" dirty="0"/>
          </a:p>
          <a:p>
            <a:pPr algn="just"/>
            <a:endParaRPr lang="sk-SK" sz="1800" dirty="0"/>
          </a:p>
          <a:p>
            <a:pPr algn="just"/>
            <a:endParaRPr lang="sk-SK" sz="1800" dirty="0"/>
          </a:p>
          <a:p>
            <a:pPr algn="just"/>
            <a:endParaRPr lang="sk-SK" sz="1800" dirty="0"/>
          </a:p>
          <a:p>
            <a:pPr marL="0" indent="0" algn="just">
              <a:buNone/>
            </a:pPr>
            <a:endParaRPr lang="sk-SK" sz="1800" dirty="0"/>
          </a:p>
          <a:p>
            <a:pPr marL="0" indent="0" algn="just">
              <a:buNone/>
            </a:pPr>
            <a:endParaRPr lang="sk-SK" sz="1800" b="1" dirty="0"/>
          </a:p>
        </p:txBody>
      </p:sp>
      <p:sp>
        <p:nvSpPr>
          <p:cNvPr id="6" name="Content Placeholder 2"/>
          <p:cNvSpPr txBox="1">
            <a:spLocks/>
          </p:cNvSpPr>
          <p:nvPr/>
        </p:nvSpPr>
        <p:spPr>
          <a:xfrm>
            <a:off x="924605" y="5851407"/>
            <a:ext cx="5105003" cy="589713"/>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sz="1200" b="0" i="0" u="none" strike="noStrike" kern="1200" cap="none" spc="0" normalizeH="0" baseline="0" noProof="0" dirty="0">
              <a:ln>
                <a:noFill/>
              </a:ln>
              <a:solidFill>
                <a:srgbClr val="000000"/>
              </a:solidFill>
              <a:effectLst/>
              <a:uLnTx/>
              <a:uFillTx/>
              <a:latin typeface="Calibri"/>
              <a:ea typeface="+mn-ea"/>
              <a:cs typeface="+mn-cs"/>
            </a:endParaRPr>
          </a:p>
        </p:txBody>
      </p:sp>
      <p:sp>
        <p:nvSpPr>
          <p:cNvPr id="8" name="Content Placeholder 2"/>
          <p:cNvSpPr txBox="1">
            <a:spLocks/>
          </p:cNvSpPr>
          <p:nvPr/>
        </p:nvSpPr>
        <p:spPr>
          <a:xfrm>
            <a:off x="1077005" y="1173655"/>
            <a:ext cx="7711395" cy="483015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sk-SK" sz="1800" b="0" i="0" u="none" strike="noStrike" kern="1200" cap="none" spc="0" normalizeH="0" baseline="0" noProof="0" dirty="0">
              <a:ln>
                <a:noFill/>
              </a:ln>
              <a:solidFill>
                <a:srgbClr val="000000"/>
              </a:solidFill>
              <a:effectLst/>
              <a:uLnTx/>
              <a:uFillTx/>
              <a:latin typeface="Calibri"/>
              <a:ea typeface="+mn-ea"/>
              <a:cs typeface="+mn-cs"/>
            </a:endParaRPr>
          </a:p>
        </p:txBody>
      </p:sp>
      <p:sp>
        <p:nvSpPr>
          <p:cNvPr id="7" name="BlokTextu 6"/>
          <p:cNvSpPr txBox="1"/>
          <p:nvPr/>
        </p:nvSpPr>
        <p:spPr>
          <a:xfrm>
            <a:off x="813075" y="5851407"/>
            <a:ext cx="3811679"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smtClean="0">
                <a:ln>
                  <a:noFill/>
                </a:ln>
                <a:solidFill>
                  <a:srgbClr val="000000"/>
                </a:solidFill>
                <a:effectLst/>
                <a:uLnTx/>
                <a:uFillTx/>
                <a:latin typeface="Calibri"/>
                <a:ea typeface="+mn-ea"/>
                <a:cs typeface="+mn-cs"/>
              </a:rPr>
              <a:t> </a:t>
            </a:r>
            <a:endParaRPr kumimoji="0" lang="sk-SK" sz="1800" b="0" i="0" u="none" strike="noStrike" kern="1200" cap="none" spc="0" normalizeH="0" baseline="0" noProof="0" dirty="0">
              <a:ln>
                <a:noFill/>
              </a:ln>
              <a:solidFill>
                <a:srgbClr val="000000"/>
              </a:solidFill>
              <a:effectLst/>
              <a:uLnTx/>
              <a:uFillTx/>
              <a:latin typeface="Calibri"/>
              <a:ea typeface="+mn-ea"/>
              <a:cs typeface="+mn-cs"/>
            </a:endParaRPr>
          </a:p>
        </p:txBody>
      </p:sp>
      <p:sp>
        <p:nvSpPr>
          <p:cNvPr id="10" name="Zaoblený obdĺžnik 9"/>
          <p:cNvSpPr/>
          <p:nvPr/>
        </p:nvSpPr>
        <p:spPr>
          <a:xfrm>
            <a:off x="2534496" y="1662006"/>
            <a:ext cx="3640015" cy="61546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sk-SK" sz="1800" b="1" i="0" u="none" strike="noStrike" kern="1200" cap="none" spc="0" normalizeH="0" baseline="0" noProof="0" dirty="0" smtClean="0">
                <a:ln>
                  <a:noFill/>
                </a:ln>
                <a:solidFill>
                  <a:prstClr val="white"/>
                </a:solidFill>
                <a:effectLst/>
                <a:uLnTx/>
                <a:uFillTx/>
                <a:latin typeface="Calibri"/>
                <a:ea typeface="+mn-ea"/>
                <a:cs typeface="+mn-cs"/>
              </a:rPr>
              <a:t>Ministerstvo práce, sociálnych vecí a rodiny SR </a:t>
            </a:r>
            <a:r>
              <a:rPr kumimoji="0" lang="en-US" sz="1800" b="1" i="0" u="none" strike="noStrike" kern="1200" cap="none" spc="0" normalizeH="0" baseline="0" noProof="0" dirty="0" smtClean="0">
                <a:ln>
                  <a:noFill/>
                </a:ln>
                <a:solidFill>
                  <a:prstClr val="white"/>
                </a:solidFill>
                <a:effectLst/>
                <a:uLnTx/>
                <a:uFillTx/>
                <a:latin typeface="Calibri"/>
                <a:ea typeface="+mn-ea"/>
                <a:cs typeface="+mn-cs"/>
              </a:rPr>
              <a:t>(</a:t>
            </a:r>
            <a:r>
              <a:rPr kumimoji="0" lang="sk-SK" sz="1800" b="1" i="0" u="none" strike="noStrike" kern="1200" cap="none" spc="0" normalizeH="0" baseline="0" noProof="0" dirty="0" smtClean="0">
                <a:ln>
                  <a:noFill/>
                </a:ln>
                <a:solidFill>
                  <a:prstClr val="white"/>
                </a:solidFill>
                <a:effectLst/>
                <a:uLnTx/>
                <a:uFillTx/>
                <a:latin typeface="Calibri"/>
                <a:ea typeface="+mn-ea"/>
                <a:cs typeface="+mn-cs"/>
              </a:rPr>
              <a:t>MPSVR</a:t>
            </a:r>
            <a:r>
              <a:rPr kumimoji="0" lang="en-US" sz="1800" b="1" i="0" u="none" strike="noStrike" kern="1200" cap="none" spc="0" normalizeH="0" baseline="0" noProof="0" dirty="0" smtClean="0">
                <a:ln>
                  <a:noFill/>
                </a:ln>
                <a:solidFill>
                  <a:prstClr val="white"/>
                </a:solidFill>
                <a:effectLst/>
                <a:uLnTx/>
                <a:uFillTx/>
                <a:latin typeface="Calibri"/>
                <a:ea typeface="+mn-ea"/>
                <a:cs typeface="+mn-cs"/>
              </a:rPr>
              <a:t> </a:t>
            </a:r>
            <a:r>
              <a:rPr kumimoji="0" lang="en-US" sz="1800" b="1" i="0" u="none" strike="noStrike" kern="1200" cap="none" spc="0" normalizeH="0" baseline="0" noProof="0" dirty="0">
                <a:ln>
                  <a:noFill/>
                </a:ln>
                <a:solidFill>
                  <a:prstClr val="white"/>
                </a:solidFill>
                <a:effectLst/>
                <a:uLnTx/>
                <a:uFillTx/>
                <a:latin typeface="Calibri"/>
                <a:ea typeface="+mn-ea"/>
                <a:cs typeface="+mn-cs"/>
              </a:rPr>
              <a:t>SR) </a:t>
            </a:r>
          </a:p>
        </p:txBody>
      </p:sp>
      <p:sp>
        <p:nvSpPr>
          <p:cNvPr id="14" name="Zaoblený obdĺžnik 13"/>
          <p:cNvSpPr/>
          <p:nvPr/>
        </p:nvSpPr>
        <p:spPr>
          <a:xfrm>
            <a:off x="2863265" y="2976531"/>
            <a:ext cx="2978677" cy="61546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k-SK" sz="1800" b="1" i="0" u="none" strike="noStrike" kern="1200" cap="none" spc="0" normalizeH="0" baseline="0" noProof="0" dirty="0" smtClean="0">
                <a:ln>
                  <a:noFill/>
                </a:ln>
                <a:solidFill>
                  <a:prstClr val="white"/>
                </a:solidFill>
                <a:effectLst/>
                <a:uLnTx/>
                <a:uFillTx/>
                <a:latin typeface="Calibri"/>
                <a:ea typeface="+mn-ea"/>
                <a:cs typeface="+mn-cs"/>
              </a:rPr>
              <a:t>Národný inšpektorát práce (NIP)</a:t>
            </a:r>
            <a:endParaRPr kumimoji="0" lang="sk-SK" sz="1800" b="1" i="0" u="none" strike="noStrike" kern="1200" cap="none" spc="0" normalizeH="0" baseline="0" noProof="0" dirty="0">
              <a:ln>
                <a:noFill/>
              </a:ln>
              <a:solidFill>
                <a:prstClr val="white"/>
              </a:solidFill>
              <a:effectLst/>
              <a:uLnTx/>
              <a:uFillTx/>
              <a:latin typeface="Calibri"/>
              <a:ea typeface="+mn-ea"/>
              <a:cs typeface="+mn-cs"/>
            </a:endParaRPr>
          </a:p>
        </p:txBody>
      </p:sp>
      <p:sp>
        <p:nvSpPr>
          <p:cNvPr id="15" name="Zaoblený obdĺžnik 14"/>
          <p:cNvSpPr/>
          <p:nvPr/>
        </p:nvSpPr>
        <p:spPr>
          <a:xfrm>
            <a:off x="765467" y="4528782"/>
            <a:ext cx="835269" cy="62043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k-SK" sz="1100" b="1" i="0" u="none" strike="noStrike" kern="1200" cap="none" spc="0" normalizeH="0" baseline="0" noProof="0" dirty="0" smtClean="0">
                <a:ln>
                  <a:noFill/>
                </a:ln>
                <a:solidFill>
                  <a:prstClr val="white"/>
                </a:solidFill>
                <a:effectLst/>
                <a:uLnTx/>
                <a:uFillTx/>
                <a:latin typeface="Calibri"/>
                <a:ea typeface="+mn-ea"/>
                <a:cs typeface="+mn-cs"/>
              </a:rPr>
              <a:t>IP Banská Bystrica (IP BB)</a:t>
            </a:r>
            <a:endParaRPr kumimoji="0" lang="sk-SK" sz="1100" b="1" i="0" u="none" strike="noStrike" kern="1200" cap="none" spc="0" normalizeH="0" baseline="0" noProof="0" dirty="0">
              <a:ln>
                <a:noFill/>
              </a:ln>
              <a:solidFill>
                <a:prstClr val="white"/>
              </a:solidFill>
              <a:effectLst/>
              <a:uLnTx/>
              <a:uFillTx/>
              <a:latin typeface="Calibri"/>
              <a:ea typeface="+mn-ea"/>
              <a:cs typeface="+mn-cs"/>
            </a:endParaRPr>
          </a:p>
        </p:txBody>
      </p:sp>
      <p:sp>
        <p:nvSpPr>
          <p:cNvPr id="21" name="Zaoblený obdĺžnik 20"/>
          <p:cNvSpPr/>
          <p:nvPr/>
        </p:nvSpPr>
        <p:spPr>
          <a:xfrm>
            <a:off x="1699227" y="4510818"/>
            <a:ext cx="835269" cy="62043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k-SK" sz="1100" b="1" i="0" u="none" strike="noStrike" kern="1200" cap="none" spc="0" normalizeH="0" baseline="0" noProof="0" dirty="0" smtClean="0">
                <a:ln>
                  <a:noFill/>
                </a:ln>
                <a:solidFill>
                  <a:prstClr val="white"/>
                </a:solidFill>
                <a:effectLst/>
                <a:uLnTx/>
                <a:uFillTx/>
                <a:latin typeface="Calibri"/>
                <a:ea typeface="+mn-ea"/>
                <a:cs typeface="+mn-cs"/>
              </a:rPr>
              <a:t>IP Bratislava (IP BA)</a:t>
            </a:r>
            <a:endParaRPr kumimoji="0" lang="sk-SK" sz="1100" b="1" i="0" u="none" strike="noStrike" kern="1200" cap="none" spc="0" normalizeH="0" baseline="0" noProof="0" dirty="0">
              <a:ln>
                <a:noFill/>
              </a:ln>
              <a:solidFill>
                <a:prstClr val="white"/>
              </a:solidFill>
              <a:effectLst/>
              <a:uLnTx/>
              <a:uFillTx/>
              <a:latin typeface="Calibri"/>
              <a:ea typeface="+mn-ea"/>
              <a:cs typeface="+mn-cs"/>
            </a:endParaRPr>
          </a:p>
        </p:txBody>
      </p:sp>
      <p:sp>
        <p:nvSpPr>
          <p:cNvPr id="22" name="Zaoblený obdĺžnik 21"/>
          <p:cNvSpPr/>
          <p:nvPr/>
        </p:nvSpPr>
        <p:spPr>
          <a:xfrm>
            <a:off x="2632987" y="4520530"/>
            <a:ext cx="835269" cy="62043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k-SK" sz="1100" b="1" i="0" u="none" strike="noStrike" kern="1200" cap="none" spc="0" normalizeH="0" baseline="0" noProof="0" dirty="0" smtClean="0">
                <a:ln>
                  <a:noFill/>
                </a:ln>
                <a:solidFill>
                  <a:prstClr val="white"/>
                </a:solidFill>
                <a:effectLst/>
                <a:uLnTx/>
                <a:uFillTx/>
                <a:latin typeface="Calibri"/>
                <a:ea typeface="+mn-ea"/>
                <a:cs typeface="+mn-cs"/>
              </a:rPr>
              <a:t>IP Košice (IP KE)</a:t>
            </a:r>
            <a:endParaRPr kumimoji="0" lang="sk-SK" sz="1100" b="1" i="0" u="none" strike="noStrike" kern="1200" cap="none" spc="0" normalizeH="0" baseline="0" noProof="0" dirty="0">
              <a:ln>
                <a:noFill/>
              </a:ln>
              <a:solidFill>
                <a:prstClr val="white"/>
              </a:solidFill>
              <a:effectLst/>
              <a:uLnTx/>
              <a:uFillTx/>
              <a:latin typeface="Calibri"/>
              <a:ea typeface="+mn-ea"/>
              <a:cs typeface="+mn-cs"/>
            </a:endParaRPr>
          </a:p>
        </p:txBody>
      </p:sp>
      <p:sp>
        <p:nvSpPr>
          <p:cNvPr id="23" name="Zaoblený obdĺžnik 22"/>
          <p:cNvSpPr/>
          <p:nvPr/>
        </p:nvSpPr>
        <p:spPr>
          <a:xfrm>
            <a:off x="3566747" y="4510818"/>
            <a:ext cx="835269" cy="62043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k-SK" sz="1100" b="1" i="0" u="none" strike="noStrike" kern="1200" cap="none" spc="0" normalizeH="0" baseline="0" noProof="0" dirty="0" smtClean="0">
                <a:ln>
                  <a:noFill/>
                </a:ln>
                <a:solidFill>
                  <a:prstClr val="white"/>
                </a:solidFill>
                <a:effectLst/>
                <a:uLnTx/>
                <a:uFillTx/>
                <a:latin typeface="Calibri"/>
                <a:ea typeface="+mn-ea"/>
                <a:cs typeface="+mn-cs"/>
              </a:rPr>
              <a:t>IP Nitra (IP NR)</a:t>
            </a:r>
            <a:endParaRPr kumimoji="0" lang="sk-SK" sz="1100" b="1" i="0" u="none" strike="noStrike" kern="1200" cap="none" spc="0" normalizeH="0" baseline="0" noProof="0" dirty="0">
              <a:ln>
                <a:noFill/>
              </a:ln>
              <a:solidFill>
                <a:prstClr val="white"/>
              </a:solidFill>
              <a:effectLst/>
              <a:uLnTx/>
              <a:uFillTx/>
              <a:latin typeface="Calibri"/>
              <a:ea typeface="+mn-ea"/>
              <a:cs typeface="+mn-cs"/>
            </a:endParaRPr>
          </a:p>
        </p:txBody>
      </p:sp>
      <p:sp>
        <p:nvSpPr>
          <p:cNvPr id="24" name="Zaoblený obdĺžnik 23"/>
          <p:cNvSpPr/>
          <p:nvPr/>
        </p:nvSpPr>
        <p:spPr>
          <a:xfrm>
            <a:off x="4500507" y="4510818"/>
            <a:ext cx="835269" cy="62043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k-SK" sz="1100" b="1" i="0" u="none" strike="noStrike" kern="1200" cap="none" spc="0" normalizeH="0" baseline="0" noProof="0" dirty="0" smtClean="0">
                <a:ln>
                  <a:noFill/>
                </a:ln>
                <a:solidFill>
                  <a:prstClr val="white"/>
                </a:solidFill>
                <a:effectLst/>
                <a:uLnTx/>
                <a:uFillTx/>
                <a:latin typeface="Calibri"/>
                <a:ea typeface="+mn-ea"/>
                <a:cs typeface="+mn-cs"/>
              </a:rPr>
              <a:t>IP Prešov (IP PO)</a:t>
            </a:r>
            <a:endParaRPr kumimoji="0" lang="sk-SK" sz="1100" b="1" i="0" u="none" strike="noStrike" kern="1200" cap="none" spc="0" normalizeH="0" baseline="0" noProof="0" dirty="0">
              <a:ln>
                <a:noFill/>
              </a:ln>
              <a:solidFill>
                <a:prstClr val="white"/>
              </a:solidFill>
              <a:effectLst/>
              <a:uLnTx/>
              <a:uFillTx/>
              <a:latin typeface="Calibri"/>
              <a:ea typeface="+mn-ea"/>
              <a:cs typeface="+mn-cs"/>
            </a:endParaRPr>
          </a:p>
        </p:txBody>
      </p:sp>
      <p:sp>
        <p:nvSpPr>
          <p:cNvPr id="25" name="Zaoblený obdĺžnik 24"/>
          <p:cNvSpPr/>
          <p:nvPr/>
        </p:nvSpPr>
        <p:spPr>
          <a:xfrm>
            <a:off x="5438565" y="4520530"/>
            <a:ext cx="835269" cy="62043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k-SK" sz="1100" b="1" i="0" u="none" strike="noStrike" kern="1200" cap="none" spc="0" normalizeH="0" baseline="0" noProof="0" dirty="0" smtClean="0">
                <a:ln>
                  <a:noFill/>
                </a:ln>
                <a:solidFill>
                  <a:prstClr val="white"/>
                </a:solidFill>
                <a:effectLst/>
                <a:uLnTx/>
                <a:uFillTx/>
                <a:latin typeface="Calibri"/>
                <a:ea typeface="+mn-ea"/>
                <a:cs typeface="+mn-cs"/>
              </a:rPr>
              <a:t>IP Trenčín (IP TN)</a:t>
            </a:r>
            <a:endParaRPr kumimoji="0" lang="sk-SK" sz="1100" b="1" i="0" u="none" strike="noStrike" kern="1200" cap="none" spc="0" normalizeH="0" baseline="0" noProof="0" dirty="0">
              <a:ln>
                <a:noFill/>
              </a:ln>
              <a:solidFill>
                <a:prstClr val="white"/>
              </a:solidFill>
              <a:effectLst/>
              <a:uLnTx/>
              <a:uFillTx/>
              <a:latin typeface="Calibri"/>
              <a:ea typeface="+mn-ea"/>
              <a:cs typeface="+mn-cs"/>
            </a:endParaRPr>
          </a:p>
        </p:txBody>
      </p:sp>
      <p:sp>
        <p:nvSpPr>
          <p:cNvPr id="26" name="Zaoblený obdĺžnik 25"/>
          <p:cNvSpPr/>
          <p:nvPr/>
        </p:nvSpPr>
        <p:spPr>
          <a:xfrm>
            <a:off x="6372325" y="4510818"/>
            <a:ext cx="835269" cy="62043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k-SK" sz="1100" b="1" i="0" u="none" strike="noStrike" kern="1200" cap="none" spc="0" normalizeH="0" baseline="0" noProof="0" dirty="0" smtClean="0">
                <a:ln>
                  <a:noFill/>
                </a:ln>
                <a:solidFill>
                  <a:prstClr val="white"/>
                </a:solidFill>
                <a:effectLst/>
                <a:uLnTx/>
                <a:uFillTx/>
                <a:latin typeface="Calibri"/>
                <a:ea typeface="+mn-ea"/>
                <a:cs typeface="+mn-cs"/>
              </a:rPr>
              <a:t>IP Trnava (IP TT)</a:t>
            </a:r>
            <a:endParaRPr kumimoji="0" lang="sk-SK" sz="1100" b="1" i="0" u="none" strike="noStrike" kern="1200" cap="none" spc="0" normalizeH="0" baseline="0" noProof="0" dirty="0">
              <a:ln>
                <a:noFill/>
              </a:ln>
              <a:solidFill>
                <a:prstClr val="white"/>
              </a:solidFill>
              <a:effectLst/>
              <a:uLnTx/>
              <a:uFillTx/>
              <a:latin typeface="Calibri"/>
              <a:ea typeface="+mn-ea"/>
              <a:cs typeface="+mn-cs"/>
            </a:endParaRPr>
          </a:p>
        </p:txBody>
      </p:sp>
      <p:sp>
        <p:nvSpPr>
          <p:cNvPr id="27" name="Zaoblený obdĺžnik 26"/>
          <p:cNvSpPr/>
          <p:nvPr/>
        </p:nvSpPr>
        <p:spPr>
          <a:xfrm>
            <a:off x="7306085" y="4510818"/>
            <a:ext cx="835269" cy="62043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k-SK" sz="1100" b="1" i="0" u="none" strike="noStrike" kern="1200" cap="none" spc="0" normalizeH="0" baseline="0" noProof="0" dirty="0" smtClean="0">
                <a:ln>
                  <a:noFill/>
                </a:ln>
                <a:solidFill>
                  <a:prstClr val="white"/>
                </a:solidFill>
                <a:effectLst/>
                <a:uLnTx/>
                <a:uFillTx/>
                <a:latin typeface="Calibri"/>
                <a:ea typeface="+mn-ea"/>
                <a:cs typeface="+mn-cs"/>
              </a:rPr>
              <a:t>IP Žilina (IP ZA)</a:t>
            </a:r>
            <a:endParaRPr kumimoji="0" lang="sk-SK" sz="1100" b="1" i="0" u="none" strike="noStrike" kern="1200" cap="none" spc="0" normalizeH="0" baseline="0" noProof="0" dirty="0">
              <a:ln>
                <a:noFill/>
              </a:ln>
              <a:solidFill>
                <a:prstClr val="white"/>
              </a:solidFill>
              <a:effectLst/>
              <a:uLnTx/>
              <a:uFillTx/>
              <a:latin typeface="Calibri"/>
              <a:ea typeface="+mn-ea"/>
              <a:cs typeface="+mn-cs"/>
            </a:endParaRPr>
          </a:p>
        </p:txBody>
      </p:sp>
      <p:cxnSp>
        <p:nvCxnSpPr>
          <p:cNvPr id="30" name="Rovná spojnica 29"/>
          <p:cNvCxnSpPr>
            <a:stCxn id="10" idx="2"/>
            <a:endCxn id="14" idx="0"/>
          </p:cNvCxnSpPr>
          <p:nvPr/>
        </p:nvCxnSpPr>
        <p:spPr>
          <a:xfrm flipH="1">
            <a:off x="4352604" y="2277467"/>
            <a:ext cx="1900" cy="699064"/>
          </a:xfrm>
          <a:prstGeom prst="line">
            <a:avLst/>
          </a:prstGeom>
        </p:spPr>
        <p:style>
          <a:lnRef idx="3">
            <a:schemeClr val="accent1"/>
          </a:lnRef>
          <a:fillRef idx="0">
            <a:schemeClr val="accent1"/>
          </a:fillRef>
          <a:effectRef idx="2">
            <a:schemeClr val="accent1"/>
          </a:effectRef>
          <a:fontRef idx="minor">
            <a:schemeClr val="tx1"/>
          </a:fontRef>
        </p:style>
      </p:cxnSp>
      <p:cxnSp>
        <p:nvCxnSpPr>
          <p:cNvPr id="32" name="Rovná spojnica 31"/>
          <p:cNvCxnSpPr>
            <a:stCxn id="15" idx="0"/>
            <a:endCxn id="14" idx="2"/>
          </p:cNvCxnSpPr>
          <p:nvPr/>
        </p:nvCxnSpPr>
        <p:spPr>
          <a:xfrm flipV="1">
            <a:off x="1183102" y="3591992"/>
            <a:ext cx="3169502" cy="936790"/>
          </a:xfrm>
          <a:prstGeom prst="line">
            <a:avLst/>
          </a:prstGeom>
        </p:spPr>
        <p:style>
          <a:lnRef idx="3">
            <a:schemeClr val="accent1"/>
          </a:lnRef>
          <a:fillRef idx="0">
            <a:schemeClr val="accent1"/>
          </a:fillRef>
          <a:effectRef idx="2">
            <a:schemeClr val="accent1"/>
          </a:effectRef>
          <a:fontRef idx="minor">
            <a:schemeClr val="tx1"/>
          </a:fontRef>
        </p:style>
      </p:cxnSp>
      <p:cxnSp>
        <p:nvCxnSpPr>
          <p:cNvPr id="35" name="Rovná spojnica 34"/>
          <p:cNvCxnSpPr>
            <a:stCxn id="14" idx="2"/>
            <a:endCxn id="21" idx="0"/>
          </p:cNvCxnSpPr>
          <p:nvPr/>
        </p:nvCxnSpPr>
        <p:spPr>
          <a:xfrm flipH="1">
            <a:off x="2116862" y="3591992"/>
            <a:ext cx="2235742" cy="918826"/>
          </a:xfrm>
          <a:prstGeom prst="line">
            <a:avLst/>
          </a:prstGeom>
        </p:spPr>
        <p:style>
          <a:lnRef idx="3">
            <a:schemeClr val="accent1"/>
          </a:lnRef>
          <a:fillRef idx="0">
            <a:schemeClr val="accent1"/>
          </a:fillRef>
          <a:effectRef idx="2">
            <a:schemeClr val="accent1"/>
          </a:effectRef>
          <a:fontRef idx="minor">
            <a:schemeClr val="tx1"/>
          </a:fontRef>
        </p:style>
      </p:cxnSp>
      <p:cxnSp>
        <p:nvCxnSpPr>
          <p:cNvPr id="37" name="Rovná spojnica 36"/>
          <p:cNvCxnSpPr>
            <a:stCxn id="14" idx="2"/>
            <a:endCxn id="22" idx="0"/>
          </p:cNvCxnSpPr>
          <p:nvPr/>
        </p:nvCxnSpPr>
        <p:spPr>
          <a:xfrm flipH="1">
            <a:off x="3050622" y="3591992"/>
            <a:ext cx="1301982" cy="928538"/>
          </a:xfrm>
          <a:prstGeom prst="line">
            <a:avLst/>
          </a:prstGeom>
        </p:spPr>
        <p:style>
          <a:lnRef idx="3">
            <a:schemeClr val="accent1"/>
          </a:lnRef>
          <a:fillRef idx="0">
            <a:schemeClr val="accent1"/>
          </a:fillRef>
          <a:effectRef idx="2">
            <a:schemeClr val="accent1"/>
          </a:effectRef>
          <a:fontRef idx="minor">
            <a:schemeClr val="tx1"/>
          </a:fontRef>
        </p:style>
      </p:cxnSp>
      <p:cxnSp>
        <p:nvCxnSpPr>
          <p:cNvPr id="39" name="Rovná spojnica 38"/>
          <p:cNvCxnSpPr>
            <a:stCxn id="14" idx="2"/>
            <a:endCxn id="23" idx="0"/>
          </p:cNvCxnSpPr>
          <p:nvPr/>
        </p:nvCxnSpPr>
        <p:spPr>
          <a:xfrm flipH="1">
            <a:off x="3984382" y="3591992"/>
            <a:ext cx="368222" cy="918826"/>
          </a:xfrm>
          <a:prstGeom prst="line">
            <a:avLst/>
          </a:prstGeom>
        </p:spPr>
        <p:style>
          <a:lnRef idx="3">
            <a:schemeClr val="accent1"/>
          </a:lnRef>
          <a:fillRef idx="0">
            <a:schemeClr val="accent1"/>
          </a:fillRef>
          <a:effectRef idx="2">
            <a:schemeClr val="accent1"/>
          </a:effectRef>
          <a:fontRef idx="minor">
            <a:schemeClr val="tx1"/>
          </a:fontRef>
        </p:style>
      </p:cxnSp>
      <p:cxnSp>
        <p:nvCxnSpPr>
          <p:cNvPr id="41" name="Rovná spojnica 40"/>
          <p:cNvCxnSpPr>
            <a:stCxn id="14" idx="2"/>
            <a:endCxn id="24" idx="0"/>
          </p:cNvCxnSpPr>
          <p:nvPr/>
        </p:nvCxnSpPr>
        <p:spPr>
          <a:xfrm>
            <a:off x="4352604" y="3591992"/>
            <a:ext cx="565538" cy="918826"/>
          </a:xfrm>
          <a:prstGeom prst="line">
            <a:avLst/>
          </a:prstGeom>
        </p:spPr>
        <p:style>
          <a:lnRef idx="3">
            <a:schemeClr val="accent1"/>
          </a:lnRef>
          <a:fillRef idx="0">
            <a:schemeClr val="accent1"/>
          </a:fillRef>
          <a:effectRef idx="2">
            <a:schemeClr val="accent1"/>
          </a:effectRef>
          <a:fontRef idx="minor">
            <a:schemeClr val="tx1"/>
          </a:fontRef>
        </p:style>
      </p:cxnSp>
      <p:cxnSp>
        <p:nvCxnSpPr>
          <p:cNvPr id="43" name="Rovná spojnica 42"/>
          <p:cNvCxnSpPr>
            <a:stCxn id="14" idx="2"/>
            <a:endCxn id="25" idx="0"/>
          </p:cNvCxnSpPr>
          <p:nvPr/>
        </p:nvCxnSpPr>
        <p:spPr>
          <a:xfrm>
            <a:off x="4352604" y="3591992"/>
            <a:ext cx="1503596" cy="928538"/>
          </a:xfrm>
          <a:prstGeom prst="line">
            <a:avLst/>
          </a:prstGeom>
        </p:spPr>
        <p:style>
          <a:lnRef idx="3">
            <a:schemeClr val="accent1"/>
          </a:lnRef>
          <a:fillRef idx="0">
            <a:schemeClr val="accent1"/>
          </a:fillRef>
          <a:effectRef idx="2">
            <a:schemeClr val="accent1"/>
          </a:effectRef>
          <a:fontRef idx="minor">
            <a:schemeClr val="tx1"/>
          </a:fontRef>
        </p:style>
      </p:cxnSp>
      <p:cxnSp>
        <p:nvCxnSpPr>
          <p:cNvPr id="45" name="Rovná spojnica 44"/>
          <p:cNvCxnSpPr>
            <a:stCxn id="14" idx="2"/>
            <a:endCxn id="26" idx="0"/>
          </p:cNvCxnSpPr>
          <p:nvPr/>
        </p:nvCxnSpPr>
        <p:spPr>
          <a:xfrm>
            <a:off x="4352604" y="3591992"/>
            <a:ext cx="2437356" cy="918826"/>
          </a:xfrm>
          <a:prstGeom prst="line">
            <a:avLst/>
          </a:prstGeom>
        </p:spPr>
        <p:style>
          <a:lnRef idx="3">
            <a:schemeClr val="accent1"/>
          </a:lnRef>
          <a:fillRef idx="0">
            <a:schemeClr val="accent1"/>
          </a:fillRef>
          <a:effectRef idx="2">
            <a:schemeClr val="accent1"/>
          </a:effectRef>
          <a:fontRef idx="minor">
            <a:schemeClr val="tx1"/>
          </a:fontRef>
        </p:style>
      </p:cxnSp>
      <p:cxnSp>
        <p:nvCxnSpPr>
          <p:cNvPr id="47" name="Rovná spojnica 46"/>
          <p:cNvCxnSpPr>
            <a:stCxn id="14" idx="2"/>
            <a:endCxn id="27" idx="0"/>
          </p:cNvCxnSpPr>
          <p:nvPr/>
        </p:nvCxnSpPr>
        <p:spPr>
          <a:xfrm>
            <a:off x="4352604" y="3591992"/>
            <a:ext cx="3371116" cy="918826"/>
          </a:xfrm>
          <a:prstGeom prst="line">
            <a:avLst/>
          </a:prstGeom>
        </p:spPr>
        <p:style>
          <a:lnRef idx="3">
            <a:schemeClr val="accent1"/>
          </a:lnRef>
          <a:fillRef idx="0">
            <a:schemeClr val="accent1"/>
          </a:fillRef>
          <a:effectRef idx="2">
            <a:schemeClr val="accent1"/>
          </a:effectRef>
          <a:fontRef idx="minor">
            <a:schemeClr val="tx1"/>
          </a:fontRef>
        </p:style>
      </p:cxnSp>
      <p:pic>
        <p:nvPicPr>
          <p:cNvPr id="29" name="Obrázok 2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58150" y="5850889"/>
            <a:ext cx="1815052" cy="750207"/>
          </a:xfrm>
          <a:prstGeom prst="rect">
            <a:avLst/>
          </a:prstGeom>
        </p:spPr>
      </p:pic>
    </p:spTree>
    <p:extLst>
      <p:ext uri="{BB962C8B-B14F-4D97-AF65-F5344CB8AC3E}">
        <p14:creationId xmlns:p14="http://schemas.microsoft.com/office/powerpoint/2010/main" val="2329935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fade">
                                      <p:cBhvr>
                                        <p:cTn id="12" dur="1000"/>
                                        <p:tgtEl>
                                          <p:spTgt spid="30"/>
                                        </p:tgtEl>
                                      </p:cBhvr>
                                    </p:animEffect>
                                    <p:anim calcmode="lin" valueType="num">
                                      <p:cBhvr>
                                        <p:cTn id="13" dur="1000" fill="hold"/>
                                        <p:tgtEl>
                                          <p:spTgt spid="30"/>
                                        </p:tgtEl>
                                        <p:attrNameLst>
                                          <p:attrName>ppt_x</p:attrName>
                                        </p:attrNameLst>
                                      </p:cBhvr>
                                      <p:tavLst>
                                        <p:tav tm="0">
                                          <p:val>
                                            <p:strVal val="#ppt_x"/>
                                          </p:val>
                                        </p:tav>
                                        <p:tav tm="100000">
                                          <p:val>
                                            <p:strVal val="#ppt_x"/>
                                          </p:val>
                                        </p:tav>
                                      </p:tavLst>
                                    </p:anim>
                                    <p:anim calcmode="lin" valueType="num">
                                      <p:cBhvr>
                                        <p:cTn id="14"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barn(inVertical)">
                                      <p:cBhvr>
                                        <p:cTn id="19" dur="500"/>
                                        <p:tgtEl>
                                          <p:spTgt spid="14"/>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32"/>
                                        </p:tgtEl>
                                        <p:attrNameLst>
                                          <p:attrName>style.visibility</p:attrName>
                                        </p:attrNameLst>
                                      </p:cBhvr>
                                      <p:to>
                                        <p:strVal val="visible"/>
                                      </p:to>
                                    </p:set>
                                    <p:animEffect transition="in" filter="fade">
                                      <p:cBhvr>
                                        <p:cTn id="24" dur="1000"/>
                                        <p:tgtEl>
                                          <p:spTgt spid="32"/>
                                        </p:tgtEl>
                                      </p:cBhvr>
                                    </p:animEffect>
                                    <p:anim calcmode="lin" valueType="num">
                                      <p:cBhvr>
                                        <p:cTn id="25" dur="1000" fill="hold"/>
                                        <p:tgtEl>
                                          <p:spTgt spid="32"/>
                                        </p:tgtEl>
                                        <p:attrNameLst>
                                          <p:attrName>ppt_x</p:attrName>
                                        </p:attrNameLst>
                                      </p:cBhvr>
                                      <p:tavLst>
                                        <p:tav tm="0">
                                          <p:val>
                                            <p:strVal val="#ppt_x"/>
                                          </p:val>
                                        </p:tav>
                                        <p:tav tm="100000">
                                          <p:val>
                                            <p:strVal val="#ppt_x"/>
                                          </p:val>
                                        </p:tav>
                                      </p:tavLst>
                                    </p:anim>
                                    <p:anim calcmode="lin" valueType="num">
                                      <p:cBhvr>
                                        <p:cTn id="26" dur="1000" fill="hold"/>
                                        <p:tgtEl>
                                          <p:spTgt spid="32"/>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35"/>
                                        </p:tgtEl>
                                        <p:attrNameLst>
                                          <p:attrName>style.visibility</p:attrName>
                                        </p:attrNameLst>
                                      </p:cBhvr>
                                      <p:to>
                                        <p:strVal val="visible"/>
                                      </p:to>
                                    </p:set>
                                    <p:animEffect transition="in" filter="fade">
                                      <p:cBhvr>
                                        <p:cTn id="29" dur="1000"/>
                                        <p:tgtEl>
                                          <p:spTgt spid="35"/>
                                        </p:tgtEl>
                                      </p:cBhvr>
                                    </p:animEffect>
                                    <p:anim calcmode="lin" valueType="num">
                                      <p:cBhvr>
                                        <p:cTn id="30" dur="1000" fill="hold"/>
                                        <p:tgtEl>
                                          <p:spTgt spid="35"/>
                                        </p:tgtEl>
                                        <p:attrNameLst>
                                          <p:attrName>ppt_x</p:attrName>
                                        </p:attrNameLst>
                                      </p:cBhvr>
                                      <p:tavLst>
                                        <p:tav tm="0">
                                          <p:val>
                                            <p:strVal val="#ppt_x"/>
                                          </p:val>
                                        </p:tav>
                                        <p:tav tm="100000">
                                          <p:val>
                                            <p:strVal val="#ppt_x"/>
                                          </p:val>
                                        </p:tav>
                                      </p:tavLst>
                                    </p:anim>
                                    <p:anim calcmode="lin" valueType="num">
                                      <p:cBhvr>
                                        <p:cTn id="31" dur="1000" fill="hold"/>
                                        <p:tgtEl>
                                          <p:spTgt spid="35"/>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37"/>
                                        </p:tgtEl>
                                        <p:attrNameLst>
                                          <p:attrName>style.visibility</p:attrName>
                                        </p:attrNameLst>
                                      </p:cBhvr>
                                      <p:to>
                                        <p:strVal val="visible"/>
                                      </p:to>
                                    </p:set>
                                    <p:animEffect transition="in" filter="fade">
                                      <p:cBhvr>
                                        <p:cTn id="34" dur="1000"/>
                                        <p:tgtEl>
                                          <p:spTgt spid="37"/>
                                        </p:tgtEl>
                                      </p:cBhvr>
                                    </p:animEffect>
                                    <p:anim calcmode="lin" valueType="num">
                                      <p:cBhvr>
                                        <p:cTn id="35" dur="1000" fill="hold"/>
                                        <p:tgtEl>
                                          <p:spTgt spid="37"/>
                                        </p:tgtEl>
                                        <p:attrNameLst>
                                          <p:attrName>ppt_x</p:attrName>
                                        </p:attrNameLst>
                                      </p:cBhvr>
                                      <p:tavLst>
                                        <p:tav tm="0">
                                          <p:val>
                                            <p:strVal val="#ppt_x"/>
                                          </p:val>
                                        </p:tav>
                                        <p:tav tm="100000">
                                          <p:val>
                                            <p:strVal val="#ppt_x"/>
                                          </p:val>
                                        </p:tav>
                                      </p:tavLst>
                                    </p:anim>
                                    <p:anim calcmode="lin" valueType="num">
                                      <p:cBhvr>
                                        <p:cTn id="36" dur="1000" fill="hold"/>
                                        <p:tgtEl>
                                          <p:spTgt spid="37"/>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39"/>
                                        </p:tgtEl>
                                        <p:attrNameLst>
                                          <p:attrName>style.visibility</p:attrName>
                                        </p:attrNameLst>
                                      </p:cBhvr>
                                      <p:to>
                                        <p:strVal val="visible"/>
                                      </p:to>
                                    </p:set>
                                    <p:animEffect transition="in" filter="fade">
                                      <p:cBhvr>
                                        <p:cTn id="39" dur="1000"/>
                                        <p:tgtEl>
                                          <p:spTgt spid="39"/>
                                        </p:tgtEl>
                                      </p:cBhvr>
                                    </p:animEffect>
                                    <p:anim calcmode="lin" valueType="num">
                                      <p:cBhvr>
                                        <p:cTn id="40" dur="1000" fill="hold"/>
                                        <p:tgtEl>
                                          <p:spTgt spid="39"/>
                                        </p:tgtEl>
                                        <p:attrNameLst>
                                          <p:attrName>ppt_x</p:attrName>
                                        </p:attrNameLst>
                                      </p:cBhvr>
                                      <p:tavLst>
                                        <p:tav tm="0">
                                          <p:val>
                                            <p:strVal val="#ppt_x"/>
                                          </p:val>
                                        </p:tav>
                                        <p:tav tm="100000">
                                          <p:val>
                                            <p:strVal val="#ppt_x"/>
                                          </p:val>
                                        </p:tav>
                                      </p:tavLst>
                                    </p:anim>
                                    <p:anim calcmode="lin" valueType="num">
                                      <p:cBhvr>
                                        <p:cTn id="41" dur="1000" fill="hold"/>
                                        <p:tgtEl>
                                          <p:spTgt spid="39"/>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0"/>
                                  </p:stCondLst>
                                  <p:childTnLst>
                                    <p:set>
                                      <p:cBhvr>
                                        <p:cTn id="43" dur="1" fill="hold">
                                          <p:stCondLst>
                                            <p:cond delay="0"/>
                                          </p:stCondLst>
                                        </p:cTn>
                                        <p:tgtEl>
                                          <p:spTgt spid="41"/>
                                        </p:tgtEl>
                                        <p:attrNameLst>
                                          <p:attrName>style.visibility</p:attrName>
                                        </p:attrNameLst>
                                      </p:cBhvr>
                                      <p:to>
                                        <p:strVal val="visible"/>
                                      </p:to>
                                    </p:set>
                                    <p:animEffect transition="in" filter="fade">
                                      <p:cBhvr>
                                        <p:cTn id="44" dur="1000"/>
                                        <p:tgtEl>
                                          <p:spTgt spid="41"/>
                                        </p:tgtEl>
                                      </p:cBhvr>
                                    </p:animEffect>
                                    <p:anim calcmode="lin" valueType="num">
                                      <p:cBhvr>
                                        <p:cTn id="45" dur="1000" fill="hold"/>
                                        <p:tgtEl>
                                          <p:spTgt spid="41"/>
                                        </p:tgtEl>
                                        <p:attrNameLst>
                                          <p:attrName>ppt_x</p:attrName>
                                        </p:attrNameLst>
                                      </p:cBhvr>
                                      <p:tavLst>
                                        <p:tav tm="0">
                                          <p:val>
                                            <p:strVal val="#ppt_x"/>
                                          </p:val>
                                        </p:tav>
                                        <p:tav tm="100000">
                                          <p:val>
                                            <p:strVal val="#ppt_x"/>
                                          </p:val>
                                        </p:tav>
                                      </p:tavLst>
                                    </p:anim>
                                    <p:anim calcmode="lin" valueType="num">
                                      <p:cBhvr>
                                        <p:cTn id="46" dur="1000" fill="hold"/>
                                        <p:tgtEl>
                                          <p:spTgt spid="41"/>
                                        </p:tgtEl>
                                        <p:attrNameLst>
                                          <p:attrName>ppt_y</p:attrName>
                                        </p:attrNameLst>
                                      </p:cBhvr>
                                      <p:tavLst>
                                        <p:tav tm="0">
                                          <p:val>
                                            <p:strVal val="#ppt_y+.1"/>
                                          </p:val>
                                        </p:tav>
                                        <p:tav tm="100000">
                                          <p:val>
                                            <p:strVal val="#ppt_y"/>
                                          </p:val>
                                        </p:tav>
                                      </p:tavLst>
                                    </p:anim>
                                  </p:childTnLst>
                                </p:cTn>
                              </p:par>
                              <p:par>
                                <p:cTn id="47" presetID="42" presetClass="entr" presetSubtype="0" fill="hold" nodeType="withEffect">
                                  <p:stCondLst>
                                    <p:cond delay="0"/>
                                  </p:stCondLst>
                                  <p:childTnLst>
                                    <p:set>
                                      <p:cBhvr>
                                        <p:cTn id="48" dur="1" fill="hold">
                                          <p:stCondLst>
                                            <p:cond delay="0"/>
                                          </p:stCondLst>
                                        </p:cTn>
                                        <p:tgtEl>
                                          <p:spTgt spid="43"/>
                                        </p:tgtEl>
                                        <p:attrNameLst>
                                          <p:attrName>style.visibility</p:attrName>
                                        </p:attrNameLst>
                                      </p:cBhvr>
                                      <p:to>
                                        <p:strVal val="visible"/>
                                      </p:to>
                                    </p:set>
                                    <p:animEffect transition="in" filter="fade">
                                      <p:cBhvr>
                                        <p:cTn id="49" dur="1000"/>
                                        <p:tgtEl>
                                          <p:spTgt spid="43"/>
                                        </p:tgtEl>
                                      </p:cBhvr>
                                    </p:animEffect>
                                    <p:anim calcmode="lin" valueType="num">
                                      <p:cBhvr>
                                        <p:cTn id="50" dur="1000" fill="hold"/>
                                        <p:tgtEl>
                                          <p:spTgt spid="43"/>
                                        </p:tgtEl>
                                        <p:attrNameLst>
                                          <p:attrName>ppt_x</p:attrName>
                                        </p:attrNameLst>
                                      </p:cBhvr>
                                      <p:tavLst>
                                        <p:tav tm="0">
                                          <p:val>
                                            <p:strVal val="#ppt_x"/>
                                          </p:val>
                                        </p:tav>
                                        <p:tav tm="100000">
                                          <p:val>
                                            <p:strVal val="#ppt_x"/>
                                          </p:val>
                                        </p:tav>
                                      </p:tavLst>
                                    </p:anim>
                                    <p:anim calcmode="lin" valueType="num">
                                      <p:cBhvr>
                                        <p:cTn id="51" dur="1000" fill="hold"/>
                                        <p:tgtEl>
                                          <p:spTgt spid="43"/>
                                        </p:tgtEl>
                                        <p:attrNameLst>
                                          <p:attrName>ppt_y</p:attrName>
                                        </p:attrNameLst>
                                      </p:cBhvr>
                                      <p:tavLst>
                                        <p:tav tm="0">
                                          <p:val>
                                            <p:strVal val="#ppt_y+.1"/>
                                          </p:val>
                                        </p:tav>
                                        <p:tav tm="100000">
                                          <p:val>
                                            <p:strVal val="#ppt_y"/>
                                          </p:val>
                                        </p:tav>
                                      </p:tavLst>
                                    </p:anim>
                                  </p:childTnLst>
                                </p:cTn>
                              </p:par>
                              <p:par>
                                <p:cTn id="52" presetID="42" presetClass="entr" presetSubtype="0" fill="hold" nodeType="withEffect">
                                  <p:stCondLst>
                                    <p:cond delay="0"/>
                                  </p:stCondLst>
                                  <p:childTnLst>
                                    <p:set>
                                      <p:cBhvr>
                                        <p:cTn id="53" dur="1" fill="hold">
                                          <p:stCondLst>
                                            <p:cond delay="0"/>
                                          </p:stCondLst>
                                        </p:cTn>
                                        <p:tgtEl>
                                          <p:spTgt spid="45"/>
                                        </p:tgtEl>
                                        <p:attrNameLst>
                                          <p:attrName>style.visibility</p:attrName>
                                        </p:attrNameLst>
                                      </p:cBhvr>
                                      <p:to>
                                        <p:strVal val="visible"/>
                                      </p:to>
                                    </p:set>
                                    <p:animEffect transition="in" filter="fade">
                                      <p:cBhvr>
                                        <p:cTn id="54" dur="1000"/>
                                        <p:tgtEl>
                                          <p:spTgt spid="45"/>
                                        </p:tgtEl>
                                      </p:cBhvr>
                                    </p:animEffect>
                                    <p:anim calcmode="lin" valueType="num">
                                      <p:cBhvr>
                                        <p:cTn id="55" dur="1000" fill="hold"/>
                                        <p:tgtEl>
                                          <p:spTgt spid="45"/>
                                        </p:tgtEl>
                                        <p:attrNameLst>
                                          <p:attrName>ppt_x</p:attrName>
                                        </p:attrNameLst>
                                      </p:cBhvr>
                                      <p:tavLst>
                                        <p:tav tm="0">
                                          <p:val>
                                            <p:strVal val="#ppt_x"/>
                                          </p:val>
                                        </p:tav>
                                        <p:tav tm="100000">
                                          <p:val>
                                            <p:strVal val="#ppt_x"/>
                                          </p:val>
                                        </p:tav>
                                      </p:tavLst>
                                    </p:anim>
                                    <p:anim calcmode="lin" valueType="num">
                                      <p:cBhvr>
                                        <p:cTn id="56" dur="1000" fill="hold"/>
                                        <p:tgtEl>
                                          <p:spTgt spid="45"/>
                                        </p:tgtEl>
                                        <p:attrNameLst>
                                          <p:attrName>ppt_y</p:attrName>
                                        </p:attrNameLst>
                                      </p:cBhvr>
                                      <p:tavLst>
                                        <p:tav tm="0">
                                          <p:val>
                                            <p:strVal val="#ppt_y+.1"/>
                                          </p:val>
                                        </p:tav>
                                        <p:tav tm="100000">
                                          <p:val>
                                            <p:strVal val="#ppt_y"/>
                                          </p:val>
                                        </p:tav>
                                      </p:tavLst>
                                    </p:anim>
                                  </p:childTnLst>
                                </p:cTn>
                              </p:par>
                              <p:par>
                                <p:cTn id="57" presetID="42" presetClass="entr" presetSubtype="0" fill="hold" nodeType="with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1000"/>
                                        <p:tgtEl>
                                          <p:spTgt spid="47"/>
                                        </p:tgtEl>
                                      </p:cBhvr>
                                    </p:animEffect>
                                    <p:anim calcmode="lin" valueType="num">
                                      <p:cBhvr>
                                        <p:cTn id="60" dur="1000" fill="hold"/>
                                        <p:tgtEl>
                                          <p:spTgt spid="47"/>
                                        </p:tgtEl>
                                        <p:attrNameLst>
                                          <p:attrName>ppt_x</p:attrName>
                                        </p:attrNameLst>
                                      </p:cBhvr>
                                      <p:tavLst>
                                        <p:tav tm="0">
                                          <p:val>
                                            <p:strVal val="#ppt_x"/>
                                          </p:val>
                                        </p:tav>
                                        <p:tav tm="100000">
                                          <p:val>
                                            <p:strVal val="#ppt_x"/>
                                          </p:val>
                                        </p:tav>
                                      </p:tavLst>
                                    </p:anim>
                                    <p:anim calcmode="lin" valueType="num">
                                      <p:cBhvr>
                                        <p:cTn id="61"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16" presetClass="entr" presetSubtype="21" fill="hold" grpId="0" nodeType="clickEffect">
                                  <p:stCondLst>
                                    <p:cond delay="0"/>
                                  </p:stCondLst>
                                  <p:childTnLst>
                                    <p:set>
                                      <p:cBhvr>
                                        <p:cTn id="65" dur="1" fill="hold">
                                          <p:stCondLst>
                                            <p:cond delay="0"/>
                                          </p:stCondLst>
                                        </p:cTn>
                                        <p:tgtEl>
                                          <p:spTgt spid="21"/>
                                        </p:tgtEl>
                                        <p:attrNameLst>
                                          <p:attrName>style.visibility</p:attrName>
                                        </p:attrNameLst>
                                      </p:cBhvr>
                                      <p:to>
                                        <p:strVal val="visible"/>
                                      </p:to>
                                    </p:set>
                                    <p:animEffect transition="in" filter="barn(inVertical)">
                                      <p:cBhvr>
                                        <p:cTn id="66" dur="500"/>
                                        <p:tgtEl>
                                          <p:spTgt spid="21"/>
                                        </p:tgtEl>
                                      </p:cBhvr>
                                    </p:animEffect>
                                  </p:childTnLst>
                                </p:cTn>
                              </p:par>
                              <p:par>
                                <p:cTn id="67" presetID="16" presetClass="entr" presetSubtype="21" fill="hold" grpId="0" nodeType="withEffect">
                                  <p:stCondLst>
                                    <p:cond delay="0"/>
                                  </p:stCondLst>
                                  <p:childTnLst>
                                    <p:set>
                                      <p:cBhvr>
                                        <p:cTn id="68" dur="1" fill="hold">
                                          <p:stCondLst>
                                            <p:cond delay="0"/>
                                          </p:stCondLst>
                                        </p:cTn>
                                        <p:tgtEl>
                                          <p:spTgt spid="22"/>
                                        </p:tgtEl>
                                        <p:attrNameLst>
                                          <p:attrName>style.visibility</p:attrName>
                                        </p:attrNameLst>
                                      </p:cBhvr>
                                      <p:to>
                                        <p:strVal val="visible"/>
                                      </p:to>
                                    </p:set>
                                    <p:animEffect transition="in" filter="barn(inVertical)">
                                      <p:cBhvr>
                                        <p:cTn id="69" dur="500"/>
                                        <p:tgtEl>
                                          <p:spTgt spid="22"/>
                                        </p:tgtEl>
                                      </p:cBhvr>
                                    </p:animEffect>
                                  </p:childTnLst>
                                </p:cTn>
                              </p:par>
                              <p:par>
                                <p:cTn id="70" presetID="16" presetClass="entr" presetSubtype="21" fill="hold" grpId="0" nodeType="withEffect">
                                  <p:stCondLst>
                                    <p:cond delay="0"/>
                                  </p:stCondLst>
                                  <p:childTnLst>
                                    <p:set>
                                      <p:cBhvr>
                                        <p:cTn id="71" dur="1" fill="hold">
                                          <p:stCondLst>
                                            <p:cond delay="0"/>
                                          </p:stCondLst>
                                        </p:cTn>
                                        <p:tgtEl>
                                          <p:spTgt spid="15"/>
                                        </p:tgtEl>
                                        <p:attrNameLst>
                                          <p:attrName>style.visibility</p:attrName>
                                        </p:attrNameLst>
                                      </p:cBhvr>
                                      <p:to>
                                        <p:strVal val="visible"/>
                                      </p:to>
                                    </p:set>
                                    <p:animEffect transition="in" filter="barn(inVertical)">
                                      <p:cBhvr>
                                        <p:cTn id="72" dur="500"/>
                                        <p:tgtEl>
                                          <p:spTgt spid="15"/>
                                        </p:tgtEl>
                                      </p:cBhvr>
                                    </p:animEffect>
                                  </p:childTnLst>
                                </p:cTn>
                              </p:par>
                              <p:par>
                                <p:cTn id="73" presetID="16" presetClass="entr" presetSubtype="21" fill="hold" grpId="0" nodeType="withEffect">
                                  <p:stCondLst>
                                    <p:cond delay="0"/>
                                  </p:stCondLst>
                                  <p:childTnLst>
                                    <p:set>
                                      <p:cBhvr>
                                        <p:cTn id="74" dur="1" fill="hold">
                                          <p:stCondLst>
                                            <p:cond delay="0"/>
                                          </p:stCondLst>
                                        </p:cTn>
                                        <p:tgtEl>
                                          <p:spTgt spid="23"/>
                                        </p:tgtEl>
                                        <p:attrNameLst>
                                          <p:attrName>style.visibility</p:attrName>
                                        </p:attrNameLst>
                                      </p:cBhvr>
                                      <p:to>
                                        <p:strVal val="visible"/>
                                      </p:to>
                                    </p:set>
                                    <p:animEffect transition="in" filter="barn(inVertical)">
                                      <p:cBhvr>
                                        <p:cTn id="75" dur="500"/>
                                        <p:tgtEl>
                                          <p:spTgt spid="23"/>
                                        </p:tgtEl>
                                      </p:cBhvr>
                                    </p:animEffect>
                                  </p:childTnLst>
                                </p:cTn>
                              </p:par>
                              <p:par>
                                <p:cTn id="76" presetID="16" presetClass="entr" presetSubtype="21" fill="hold" grpId="0" nodeType="with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barn(inVertical)">
                                      <p:cBhvr>
                                        <p:cTn id="78" dur="500"/>
                                        <p:tgtEl>
                                          <p:spTgt spid="24"/>
                                        </p:tgtEl>
                                      </p:cBhvr>
                                    </p:animEffect>
                                  </p:childTnLst>
                                </p:cTn>
                              </p:par>
                              <p:par>
                                <p:cTn id="79" presetID="16" presetClass="entr" presetSubtype="21" fill="hold" grpId="0" nodeType="withEffect">
                                  <p:stCondLst>
                                    <p:cond delay="0"/>
                                  </p:stCondLst>
                                  <p:childTnLst>
                                    <p:set>
                                      <p:cBhvr>
                                        <p:cTn id="80" dur="1" fill="hold">
                                          <p:stCondLst>
                                            <p:cond delay="0"/>
                                          </p:stCondLst>
                                        </p:cTn>
                                        <p:tgtEl>
                                          <p:spTgt spid="25"/>
                                        </p:tgtEl>
                                        <p:attrNameLst>
                                          <p:attrName>style.visibility</p:attrName>
                                        </p:attrNameLst>
                                      </p:cBhvr>
                                      <p:to>
                                        <p:strVal val="visible"/>
                                      </p:to>
                                    </p:set>
                                    <p:animEffect transition="in" filter="barn(inVertical)">
                                      <p:cBhvr>
                                        <p:cTn id="81" dur="500"/>
                                        <p:tgtEl>
                                          <p:spTgt spid="25"/>
                                        </p:tgtEl>
                                      </p:cBhvr>
                                    </p:animEffect>
                                  </p:childTnLst>
                                </p:cTn>
                              </p:par>
                              <p:par>
                                <p:cTn id="82" presetID="16" presetClass="entr" presetSubtype="21" fill="hold" grpId="0" nodeType="withEffect">
                                  <p:stCondLst>
                                    <p:cond delay="0"/>
                                  </p:stCondLst>
                                  <p:childTnLst>
                                    <p:set>
                                      <p:cBhvr>
                                        <p:cTn id="83" dur="1" fill="hold">
                                          <p:stCondLst>
                                            <p:cond delay="0"/>
                                          </p:stCondLst>
                                        </p:cTn>
                                        <p:tgtEl>
                                          <p:spTgt spid="26"/>
                                        </p:tgtEl>
                                        <p:attrNameLst>
                                          <p:attrName>style.visibility</p:attrName>
                                        </p:attrNameLst>
                                      </p:cBhvr>
                                      <p:to>
                                        <p:strVal val="visible"/>
                                      </p:to>
                                    </p:set>
                                    <p:animEffect transition="in" filter="barn(inVertical)">
                                      <p:cBhvr>
                                        <p:cTn id="84" dur="500"/>
                                        <p:tgtEl>
                                          <p:spTgt spid="26"/>
                                        </p:tgtEl>
                                      </p:cBhvr>
                                    </p:animEffect>
                                  </p:childTnLst>
                                </p:cTn>
                              </p:par>
                              <p:par>
                                <p:cTn id="85" presetID="16" presetClass="entr" presetSubtype="21" fill="hold" grpId="0" nodeType="withEffect">
                                  <p:stCondLst>
                                    <p:cond delay="0"/>
                                  </p:stCondLst>
                                  <p:childTnLst>
                                    <p:set>
                                      <p:cBhvr>
                                        <p:cTn id="86" dur="1" fill="hold">
                                          <p:stCondLst>
                                            <p:cond delay="0"/>
                                          </p:stCondLst>
                                        </p:cTn>
                                        <p:tgtEl>
                                          <p:spTgt spid="27"/>
                                        </p:tgtEl>
                                        <p:attrNameLst>
                                          <p:attrName>style.visibility</p:attrName>
                                        </p:attrNameLst>
                                      </p:cBhvr>
                                      <p:to>
                                        <p:strVal val="visible"/>
                                      </p:to>
                                    </p:set>
                                    <p:animEffect transition="in" filter="barn(inVertical)">
                                      <p:cBhvr>
                                        <p:cTn id="8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4" grpId="0" animBg="1"/>
      <p:bldP spid="15" grpId="0" animBg="1"/>
      <p:bldP spid="21" grpId="0" animBg="1"/>
      <p:bldP spid="22" grpId="0" animBg="1"/>
      <p:bldP spid="23" grpId="0" animBg="1"/>
      <p:bldP spid="24" grpId="0" animBg="1"/>
      <p:bldP spid="25" grpId="0" animBg="1"/>
      <p:bldP spid="26" grpId="0" animBg="1"/>
      <p:bldP spid="2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VertikLinka2.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765467" y="0"/>
            <a:ext cx="47608" cy="1399680"/>
          </a:xfrm>
          <a:prstGeom prst="rect">
            <a:avLst/>
          </a:prstGeom>
        </p:spPr>
      </p:pic>
      <p:sp>
        <p:nvSpPr>
          <p:cNvPr id="4" name="Rectangle 3"/>
          <p:cNvSpPr/>
          <p:nvPr/>
        </p:nvSpPr>
        <p:spPr>
          <a:xfrm>
            <a:off x="774107" y="459673"/>
            <a:ext cx="8369893" cy="472698"/>
          </a:xfrm>
          <a:prstGeom prst="rect">
            <a:avLst/>
          </a:prstGeom>
          <a:solidFill>
            <a:srgbClr val="06397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 name="Title 1"/>
          <p:cNvSpPr>
            <a:spLocks noGrp="1"/>
          </p:cNvSpPr>
          <p:nvPr>
            <p:ph type="title"/>
          </p:nvPr>
        </p:nvSpPr>
        <p:spPr>
          <a:xfrm>
            <a:off x="924605" y="339031"/>
            <a:ext cx="7848596" cy="713982"/>
          </a:xfrm>
        </p:spPr>
        <p:txBody>
          <a:bodyPr>
            <a:noAutofit/>
          </a:bodyPr>
          <a:lstStyle/>
          <a:p>
            <a:pPr algn="l"/>
            <a:r>
              <a:rPr lang="sk-SK" sz="2000" b="1" cap="all" dirty="0" smtClean="0">
                <a:solidFill>
                  <a:schemeClr val="bg1"/>
                </a:solidFill>
              </a:rPr>
              <a:t>INŠPEKCIA </a:t>
            </a:r>
            <a:r>
              <a:rPr lang="sk-SK" sz="2000" b="1" cap="all" dirty="0">
                <a:solidFill>
                  <a:schemeClr val="bg1"/>
                </a:solidFill>
              </a:rPr>
              <a:t>PRÁCE – </a:t>
            </a:r>
            <a:r>
              <a:rPr lang="sk-SK" sz="2000" b="1" cap="all" dirty="0" smtClean="0">
                <a:solidFill>
                  <a:schemeClr val="bg1"/>
                </a:solidFill>
              </a:rPr>
              <a:t>KDE </a:t>
            </a:r>
            <a:r>
              <a:rPr lang="sk-SK" sz="2000" b="1" cap="all" dirty="0">
                <a:solidFill>
                  <a:schemeClr val="bg1"/>
                </a:solidFill>
              </a:rPr>
              <a:t>SME?</a:t>
            </a:r>
            <a:endParaRPr lang="en-US" sz="2000" b="1" cap="all" dirty="0">
              <a:solidFill>
                <a:schemeClr val="bg1"/>
              </a:solidFill>
            </a:endParaRPr>
          </a:p>
        </p:txBody>
      </p:sp>
      <p:sp>
        <p:nvSpPr>
          <p:cNvPr id="3" name="Content Placeholder 2"/>
          <p:cNvSpPr>
            <a:spLocks noGrp="1"/>
          </p:cNvSpPr>
          <p:nvPr>
            <p:ph idx="1"/>
          </p:nvPr>
        </p:nvSpPr>
        <p:spPr>
          <a:xfrm>
            <a:off x="924605" y="1123199"/>
            <a:ext cx="7711395" cy="4728208"/>
          </a:xfrm>
        </p:spPr>
        <p:txBody>
          <a:bodyPr>
            <a:normAutofit/>
          </a:bodyPr>
          <a:lstStyle/>
          <a:p>
            <a:pPr algn="just">
              <a:buFont typeface="Wingdings" panose="05000000000000000000" pitchFamily="2" charset="2"/>
              <a:buChar char="Ø"/>
            </a:pPr>
            <a:endParaRPr lang="sk-SK" sz="2400" dirty="0"/>
          </a:p>
          <a:p>
            <a:pPr marL="0" indent="0" algn="just">
              <a:buNone/>
            </a:pPr>
            <a:endParaRPr lang="sk-SK" sz="1800" dirty="0"/>
          </a:p>
          <a:p>
            <a:pPr algn="just"/>
            <a:endParaRPr lang="sk-SK" sz="1800" dirty="0"/>
          </a:p>
          <a:p>
            <a:pPr algn="just"/>
            <a:endParaRPr lang="sk-SK" sz="1800" dirty="0"/>
          </a:p>
          <a:p>
            <a:pPr algn="just"/>
            <a:endParaRPr lang="sk-SK" sz="1800" dirty="0"/>
          </a:p>
          <a:p>
            <a:pPr marL="0" indent="0" algn="just">
              <a:buNone/>
            </a:pPr>
            <a:endParaRPr lang="sk-SK" sz="1800" dirty="0"/>
          </a:p>
          <a:p>
            <a:pPr marL="0" indent="0" algn="just">
              <a:buNone/>
            </a:pPr>
            <a:endParaRPr lang="sk-SK" sz="1800" b="1" dirty="0"/>
          </a:p>
        </p:txBody>
      </p:sp>
      <p:sp>
        <p:nvSpPr>
          <p:cNvPr id="6" name="Content Placeholder 2"/>
          <p:cNvSpPr txBox="1">
            <a:spLocks/>
          </p:cNvSpPr>
          <p:nvPr/>
        </p:nvSpPr>
        <p:spPr>
          <a:xfrm>
            <a:off x="924605" y="5851407"/>
            <a:ext cx="5105003" cy="589713"/>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sz="1200" b="0" i="0" u="none" strike="noStrike" kern="1200" cap="none" spc="0" normalizeH="0" baseline="0" noProof="0" dirty="0">
              <a:ln>
                <a:noFill/>
              </a:ln>
              <a:solidFill>
                <a:srgbClr val="000000"/>
              </a:solidFill>
              <a:effectLst/>
              <a:uLnTx/>
              <a:uFillTx/>
              <a:latin typeface="Calibri"/>
              <a:ea typeface="+mn-ea"/>
              <a:cs typeface="+mn-cs"/>
            </a:endParaRPr>
          </a:p>
        </p:txBody>
      </p:sp>
      <p:sp>
        <p:nvSpPr>
          <p:cNvPr id="8" name="Content Placeholder 2"/>
          <p:cNvSpPr txBox="1">
            <a:spLocks/>
          </p:cNvSpPr>
          <p:nvPr/>
        </p:nvSpPr>
        <p:spPr>
          <a:xfrm>
            <a:off x="1077005" y="1173655"/>
            <a:ext cx="7711395" cy="483015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sk-SK" sz="1800" b="0" i="0" u="none" strike="noStrike" kern="1200" cap="none" spc="0" normalizeH="0" baseline="0" noProof="0" dirty="0">
              <a:ln>
                <a:noFill/>
              </a:ln>
              <a:solidFill>
                <a:srgbClr val="000000"/>
              </a:solidFill>
              <a:effectLst/>
              <a:uLnTx/>
              <a:uFillTx/>
              <a:latin typeface="Calibri"/>
              <a:ea typeface="+mn-ea"/>
              <a:cs typeface="+mn-cs"/>
            </a:endParaRPr>
          </a:p>
        </p:txBody>
      </p:sp>
      <p:pic>
        <p:nvPicPr>
          <p:cNvPr id="9" name="Obrázok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3075" y="1486911"/>
            <a:ext cx="8027646" cy="4339268"/>
          </a:xfrm>
          <a:prstGeom prst="rect">
            <a:avLst/>
          </a:prstGeom>
        </p:spPr>
      </p:pic>
      <p:sp>
        <p:nvSpPr>
          <p:cNvPr id="7" name="BlokTextu 6"/>
          <p:cNvSpPr txBox="1"/>
          <p:nvPr/>
        </p:nvSpPr>
        <p:spPr>
          <a:xfrm>
            <a:off x="813075" y="5851407"/>
            <a:ext cx="5992675"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srgbClr val="000000"/>
                </a:solidFill>
                <a:effectLst/>
                <a:uLnTx/>
                <a:uFillTx/>
                <a:latin typeface="Calibri"/>
                <a:ea typeface="+mn-ea"/>
                <a:cs typeface="+mn-cs"/>
              </a:rPr>
              <a:t>8 </a:t>
            </a:r>
            <a:r>
              <a:rPr kumimoji="0" lang="sk-SK" sz="1800" b="0" i="0" u="none" strike="noStrike" kern="1200" cap="none" spc="0" normalizeH="0" baseline="0" noProof="0" dirty="0" smtClean="0">
                <a:ln>
                  <a:noFill/>
                </a:ln>
                <a:solidFill>
                  <a:srgbClr val="000000"/>
                </a:solidFill>
                <a:effectLst/>
                <a:uLnTx/>
                <a:uFillTx/>
                <a:latin typeface="Calibri"/>
                <a:ea typeface="+mn-ea"/>
                <a:cs typeface="+mn-cs"/>
              </a:rPr>
              <a:t>krajských inšpektorátov práce – sídla v krajských mestách</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smtClean="0">
                <a:ln>
                  <a:noFill/>
                </a:ln>
                <a:solidFill>
                  <a:srgbClr val="000000"/>
                </a:solidFill>
                <a:effectLst/>
                <a:uLnTx/>
                <a:uFillTx/>
                <a:latin typeface="Calibri"/>
                <a:ea typeface="+mn-ea"/>
                <a:cs typeface="+mn-cs"/>
              </a:rPr>
              <a:t>NIP – celoštátna pôsobnosť</a:t>
            </a:r>
            <a:endParaRPr kumimoji="0" lang="sk-SK" sz="1800" b="0" i="0" u="none" strike="noStrike" kern="1200" cap="none" spc="0" normalizeH="0" baseline="0" noProof="0" dirty="0">
              <a:ln>
                <a:noFill/>
              </a:ln>
              <a:solidFill>
                <a:srgbClr val="000000"/>
              </a:solidFill>
              <a:effectLst/>
              <a:uLnTx/>
              <a:uFillTx/>
              <a:latin typeface="Calibri"/>
              <a:ea typeface="+mn-ea"/>
              <a:cs typeface="+mn-cs"/>
            </a:endParaRPr>
          </a:p>
        </p:txBody>
      </p:sp>
      <p:pic>
        <p:nvPicPr>
          <p:cNvPr id="11" name="Obrázok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58150" y="5850889"/>
            <a:ext cx="1815052" cy="750207"/>
          </a:xfrm>
          <a:prstGeom prst="rect">
            <a:avLst/>
          </a:prstGeom>
        </p:spPr>
      </p:pic>
    </p:spTree>
    <p:extLst>
      <p:ext uri="{BB962C8B-B14F-4D97-AF65-F5344CB8AC3E}">
        <p14:creationId xmlns:p14="http://schemas.microsoft.com/office/powerpoint/2010/main" val="2581124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VertikLinka2.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765467" y="0"/>
            <a:ext cx="47608" cy="1399680"/>
          </a:xfrm>
          <a:prstGeom prst="rect">
            <a:avLst/>
          </a:prstGeom>
        </p:spPr>
      </p:pic>
      <p:sp>
        <p:nvSpPr>
          <p:cNvPr id="4" name="Rectangle 3"/>
          <p:cNvSpPr/>
          <p:nvPr/>
        </p:nvSpPr>
        <p:spPr>
          <a:xfrm>
            <a:off x="774107" y="459673"/>
            <a:ext cx="8369893" cy="472698"/>
          </a:xfrm>
          <a:prstGeom prst="rect">
            <a:avLst/>
          </a:prstGeom>
          <a:solidFill>
            <a:srgbClr val="06397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 name="Title 1"/>
          <p:cNvSpPr>
            <a:spLocks noGrp="1"/>
          </p:cNvSpPr>
          <p:nvPr>
            <p:ph type="title"/>
          </p:nvPr>
        </p:nvSpPr>
        <p:spPr>
          <a:xfrm>
            <a:off x="924605" y="339031"/>
            <a:ext cx="7848596" cy="713982"/>
          </a:xfrm>
        </p:spPr>
        <p:txBody>
          <a:bodyPr>
            <a:noAutofit/>
          </a:bodyPr>
          <a:lstStyle/>
          <a:p>
            <a:pPr algn="l"/>
            <a:r>
              <a:rPr lang="sk-SK" sz="2000" b="1" cap="all" dirty="0">
                <a:solidFill>
                  <a:schemeClr val="bg1"/>
                </a:solidFill>
              </a:rPr>
              <a:t>INŠPEKCIA PRÁCE – </a:t>
            </a:r>
            <a:r>
              <a:rPr lang="sk-SK" sz="2000" b="1" cap="all" dirty="0" smtClean="0">
                <a:solidFill>
                  <a:schemeClr val="bg1"/>
                </a:solidFill>
              </a:rPr>
              <a:t>ČO KONTROLUJEME?</a:t>
            </a:r>
            <a:endParaRPr lang="en-US" sz="2000" b="1" cap="all" dirty="0">
              <a:solidFill>
                <a:schemeClr val="bg1"/>
              </a:solidFill>
            </a:endParaRPr>
          </a:p>
        </p:txBody>
      </p:sp>
      <p:sp>
        <p:nvSpPr>
          <p:cNvPr id="3" name="Content Placeholder 2"/>
          <p:cNvSpPr>
            <a:spLocks noGrp="1"/>
          </p:cNvSpPr>
          <p:nvPr>
            <p:ph idx="1"/>
          </p:nvPr>
        </p:nvSpPr>
        <p:spPr>
          <a:xfrm>
            <a:off x="924605" y="1123199"/>
            <a:ext cx="7711395" cy="4728208"/>
          </a:xfrm>
        </p:spPr>
        <p:txBody>
          <a:bodyPr>
            <a:normAutofit/>
          </a:bodyPr>
          <a:lstStyle/>
          <a:p>
            <a:pPr algn="just">
              <a:buFont typeface="Wingdings" panose="05000000000000000000" pitchFamily="2" charset="2"/>
              <a:buChar char="Ø"/>
            </a:pPr>
            <a:endParaRPr lang="sk-SK" sz="2400" dirty="0"/>
          </a:p>
          <a:p>
            <a:pPr marL="0" indent="0" algn="just">
              <a:buNone/>
            </a:pPr>
            <a:endParaRPr lang="sk-SK" sz="1800" dirty="0"/>
          </a:p>
          <a:p>
            <a:pPr algn="just"/>
            <a:endParaRPr lang="sk-SK" sz="1800" dirty="0"/>
          </a:p>
          <a:p>
            <a:pPr algn="just"/>
            <a:endParaRPr lang="sk-SK" sz="1800" dirty="0"/>
          </a:p>
          <a:p>
            <a:pPr algn="just"/>
            <a:endParaRPr lang="sk-SK" sz="1800" dirty="0"/>
          </a:p>
          <a:p>
            <a:pPr marL="0" indent="0" algn="just">
              <a:buNone/>
            </a:pPr>
            <a:endParaRPr lang="sk-SK" sz="1800" dirty="0"/>
          </a:p>
          <a:p>
            <a:pPr marL="0" indent="0" algn="just">
              <a:buNone/>
            </a:pPr>
            <a:endParaRPr lang="sk-SK" sz="1800" b="1" dirty="0"/>
          </a:p>
        </p:txBody>
      </p:sp>
      <p:sp>
        <p:nvSpPr>
          <p:cNvPr id="6" name="Content Placeholder 2"/>
          <p:cNvSpPr txBox="1">
            <a:spLocks/>
          </p:cNvSpPr>
          <p:nvPr/>
        </p:nvSpPr>
        <p:spPr>
          <a:xfrm>
            <a:off x="924605" y="5851407"/>
            <a:ext cx="5105003" cy="589713"/>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sz="1200" b="0" i="0" u="none" strike="noStrike" kern="1200" cap="none" spc="0" normalizeH="0" baseline="0" noProof="0" dirty="0">
              <a:ln>
                <a:noFill/>
              </a:ln>
              <a:solidFill>
                <a:srgbClr val="000000"/>
              </a:solidFill>
              <a:effectLst/>
              <a:uLnTx/>
              <a:uFillTx/>
              <a:latin typeface="Calibri"/>
              <a:ea typeface="+mn-ea"/>
              <a:cs typeface="+mn-cs"/>
            </a:endParaRPr>
          </a:p>
        </p:txBody>
      </p:sp>
      <p:sp>
        <p:nvSpPr>
          <p:cNvPr id="8" name="Content Placeholder 2"/>
          <p:cNvSpPr txBox="1">
            <a:spLocks/>
          </p:cNvSpPr>
          <p:nvPr/>
        </p:nvSpPr>
        <p:spPr>
          <a:xfrm>
            <a:off x="1077005" y="1173655"/>
            <a:ext cx="7711395" cy="483015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sk-SK" sz="1800" b="0" i="0" u="none" strike="noStrike" kern="1200" cap="none" spc="0" normalizeH="0" baseline="0" noProof="0" dirty="0">
              <a:ln>
                <a:noFill/>
              </a:ln>
              <a:solidFill>
                <a:srgbClr val="000000"/>
              </a:solidFill>
              <a:effectLst/>
              <a:uLnTx/>
              <a:uFillTx/>
              <a:latin typeface="Calibri"/>
              <a:ea typeface="+mn-ea"/>
              <a:cs typeface="+mn-cs"/>
            </a:endParaRPr>
          </a:p>
        </p:txBody>
      </p:sp>
      <p:graphicFrame>
        <p:nvGraphicFramePr>
          <p:cNvPr id="25" name="Diagram 24"/>
          <p:cNvGraphicFramePr/>
          <p:nvPr>
            <p:extLst>
              <p:ext uri="{D42A27DB-BD31-4B8C-83A1-F6EECF244321}">
                <p14:modId xmlns:p14="http://schemas.microsoft.com/office/powerpoint/2010/main" val="35714571"/>
              </p:ext>
            </p:extLst>
          </p:nvPr>
        </p:nvGraphicFramePr>
        <p:xfrm>
          <a:off x="553806" y="1024391"/>
          <a:ext cx="8085015" cy="543856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11" name="Obrázok 10"/>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958150" y="5850889"/>
            <a:ext cx="1815052" cy="750207"/>
          </a:xfrm>
          <a:prstGeom prst="rect">
            <a:avLst/>
          </a:prstGeom>
        </p:spPr>
      </p:pic>
    </p:spTree>
    <p:extLst>
      <p:ext uri="{BB962C8B-B14F-4D97-AF65-F5344CB8AC3E}">
        <p14:creationId xmlns:p14="http://schemas.microsoft.com/office/powerpoint/2010/main" val="3184385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heel(1)">
                                      <p:cBhvr>
                                        <p:cTn id="7" dur="2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5" grpId="0">
        <p:bldAsOne/>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VertikLinka2.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765467" y="0"/>
            <a:ext cx="47608" cy="1399680"/>
          </a:xfrm>
          <a:prstGeom prst="rect">
            <a:avLst/>
          </a:prstGeom>
        </p:spPr>
      </p:pic>
      <p:sp>
        <p:nvSpPr>
          <p:cNvPr id="4" name="Rectangle 3"/>
          <p:cNvSpPr/>
          <p:nvPr/>
        </p:nvSpPr>
        <p:spPr>
          <a:xfrm>
            <a:off x="774107" y="459673"/>
            <a:ext cx="8369893" cy="472698"/>
          </a:xfrm>
          <a:prstGeom prst="rect">
            <a:avLst/>
          </a:prstGeom>
          <a:solidFill>
            <a:srgbClr val="06397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924605" y="409217"/>
            <a:ext cx="7848596" cy="540434"/>
          </a:xfrm>
        </p:spPr>
        <p:txBody>
          <a:bodyPr>
            <a:normAutofit/>
          </a:bodyPr>
          <a:lstStyle/>
          <a:p>
            <a:pPr algn="l"/>
            <a:r>
              <a:rPr lang="sk-SK" sz="2000" b="1" cap="all" dirty="0">
                <a:solidFill>
                  <a:schemeClr val="bg1"/>
                </a:solidFill>
              </a:rPr>
              <a:t>Kontrola pracovných podmienok </a:t>
            </a:r>
            <a:endParaRPr lang="en-US" sz="2000" dirty="0">
              <a:solidFill>
                <a:schemeClr val="bg1"/>
              </a:solidFill>
            </a:endParaRPr>
          </a:p>
        </p:txBody>
      </p:sp>
      <p:sp>
        <p:nvSpPr>
          <p:cNvPr id="6" name="Content Placeholder 2"/>
          <p:cNvSpPr txBox="1">
            <a:spLocks/>
          </p:cNvSpPr>
          <p:nvPr/>
        </p:nvSpPr>
        <p:spPr>
          <a:xfrm>
            <a:off x="924605" y="6052320"/>
            <a:ext cx="4348701" cy="388800"/>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US" sz="1000" dirty="0">
              <a:solidFill>
                <a:schemeClr val="tx2"/>
              </a:solidFill>
            </a:endParaRPr>
          </a:p>
        </p:txBody>
      </p:sp>
      <p:pic>
        <p:nvPicPr>
          <p:cNvPr id="8" name="Obrázok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58150" y="5850889"/>
            <a:ext cx="1815052" cy="750207"/>
          </a:xfrm>
          <a:prstGeom prst="rect">
            <a:avLst/>
          </a:prstGeom>
        </p:spPr>
      </p:pic>
      <p:sp>
        <p:nvSpPr>
          <p:cNvPr id="3" name="Zástupný objekt pre obsah 2"/>
          <p:cNvSpPr>
            <a:spLocks noGrp="1"/>
          </p:cNvSpPr>
          <p:nvPr>
            <p:ph idx="1"/>
          </p:nvPr>
        </p:nvSpPr>
        <p:spPr/>
        <p:txBody>
          <a:bodyPr>
            <a:normAutofit fontScale="32500" lnSpcReduction="20000"/>
          </a:bodyPr>
          <a:lstStyle/>
          <a:p>
            <a:pPr marL="0" indent="0" algn="just">
              <a:buNone/>
            </a:pPr>
            <a:r>
              <a:rPr lang="sk-SK" sz="7200" b="1" dirty="0" smtClean="0"/>
              <a:t>dozor </a:t>
            </a:r>
            <a:r>
              <a:rPr lang="sk-SK" sz="7200" b="1" dirty="0"/>
              <a:t>nad </a:t>
            </a:r>
            <a:r>
              <a:rPr lang="sk-SK" sz="7200" b="1" dirty="0" smtClean="0"/>
              <a:t>dodržiavaním:</a:t>
            </a:r>
            <a:endParaRPr lang="sk-SK" sz="7200" b="1" dirty="0"/>
          </a:p>
          <a:p>
            <a:pPr algn="just">
              <a:buFont typeface="Wingdings" panose="05000000000000000000" pitchFamily="2" charset="2"/>
              <a:buChar char="Ø"/>
            </a:pPr>
            <a:endParaRPr lang="sk-SK" sz="7200" dirty="0"/>
          </a:p>
          <a:p>
            <a:pPr algn="just">
              <a:buFont typeface="Wingdings" panose="05000000000000000000" pitchFamily="2" charset="2"/>
              <a:buChar char="Ø"/>
            </a:pPr>
            <a:r>
              <a:rPr lang="sk-SK" sz="7200" b="1" dirty="0"/>
              <a:t>pracovnoprávnych </a:t>
            </a:r>
            <a:r>
              <a:rPr lang="sk-SK" sz="7200" b="1" dirty="0" smtClean="0"/>
              <a:t>predpisov</a:t>
            </a:r>
            <a:r>
              <a:rPr lang="sk-SK" sz="7200" dirty="0" smtClean="0"/>
              <a:t>, </a:t>
            </a:r>
            <a:r>
              <a:rPr lang="sk-SK" sz="7200" dirty="0"/>
              <a:t>ktoré upravujú pracovnoprávne vzťahy, najmä ich vznik, zmenu a skončenie, mzdové podmienky a pracovné podmienky zamestnancov vrátane pracovných podmienok žien, mladistvých, domáckych zamestnancov, osôb so zdravotným postihnutím a osôb, ktoré nedovŕšili 15 rokov veku, a kolektívne vyjednávanie</a:t>
            </a:r>
            <a:r>
              <a:rPr lang="sk-SK" sz="7200" dirty="0" smtClean="0"/>
              <a:t>,</a:t>
            </a:r>
          </a:p>
          <a:p>
            <a:pPr algn="just">
              <a:buFont typeface="Wingdings" panose="05000000000000000000" pitchFamily="2" charset="2"/>
              <a:buChar char="Ø"/>
            </a:pPr>
            <a:endParaRPr lang="sk-SK" sz="7200" dirty="0"/>
          </a:p>
          <a:p>
            <a:pPr algn="just">
              <a:buFont typeface="Wingdings" panose="05000000000000000000" pitchFamily="2" charset="2"/>
              <a:buChar char="Ø"/>
            </a:pPr>
            <a:r>
              <a:rPr lang="sk-SK" sz="7200" dirty="0"/>
              <a:t>záväzkov, ktoré vyplývajú z </a:t>
            </a:r>
            <a:r>
              <a:rPr lang="sk-SK" sz="7200" b="1" dirty="0"/>
              <a:t>kolektívnych zmlúv</a:t>
            </a:r>
            <a:r>
              <a:rPr lang="sk-SK" sz="7200" dirty="0"/>
              <a:t>,</a:t>
            </a:r>
          </a:p>
          <a:p>
            <a:pPr algn="just">
              <a:buFont typeface="Wingdings" panose="05000000000000000000" pitchFamily="2" charset="2"/>
              <a:buChar char="Ø"/>
            </a:pPr>
            <a:endParaRPr lang="sk-SK" sz="7200" dirty="0"/>
          </a:p>
          <a:p>
            <a:pPr algn="just">
              <a:buFont typeface="Wingdings" panose="05000000000000000000" pitchFamily="2" charset="2"/>
              <a:buChar char="Ø"/>
            </a:pPr>
            <a:endParaRPr lang="sk-SK" sz="7200" dirty="0"/>
          </a:p>
        </p:txBody>
      </p:sp>
    </p:spTree>
    <p:extLst>
      <p:ext uri="{BB962C8B-B14F-4D97-AF65-F5344CB8AC3E}">
        <p14:creationId xmlns:p14="http://schemas.microsoft.com/office/powerpoint/2010/main" val="256069154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VertikLinka2.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765467" y="0"/>
            <a:ext cx="47608" cy="1399680"/>
          </a:xfrm>
          <a:prstGeom prst="rect">
            <a:avLst/>
          </a:prstGeom>
        </p:spPr>
      </p:pic>
      <p:sp>
        <p:nvSpPr>
          <p:cNvPr id="4" name="Rectangle 3"/>
          <p:cNvSpPr/>
          <p:nvPr/>
        </p:nvSpPr>
        <p:spPr>
          <a:xfrm>
            <a:off x="774107" y="459673"/>
            <a:ext cx="8369893" cy="472698"/>
          </a:xfrm>
          <a:prstGeom prst="rect">
            <a:avLst/>
          </a:prstGeom>
          <a:solidFill>
            <a:srgbClr val="06397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924605" y="409217"/>
            <a:ext cx="7848596" cy="540434"/>
          </a:xfrm>
        </p:spPr>
        <p:txBody>
          <a:bodyPr>
            <a:normAutofit/>
          </a:bodyPr>
          <a:lstStyle/>
          <a:p>
            <a:pPr algn="l"/>
            <a:r>
              <a:rPr lang="sk-SK" sz="2000" b="1" cap="all" dirty="0">
                <a:solidFill>
                  <a:schemeClr val="bg1"/>
                </a:solidFill>
              </a:rPr>
              <a:t>Kontrola pracovných podmienok </a:t>
            </a:r>
            <a:endParaRPr lang="en-US" sz="2000" dirty="0">
              <a:solidFill>
                <a:schemeClr val="bg1"/>
              </a:solidFill>
            </a:endParaRPr>
          </a:p>
        </p:txBody>
      </p:sp>
      <p:sp>
        <p:nvSpPr>
          <p:cNvPr id="6" name="Content Placeholder 2"/>
          <p:cNvSpPr txBox="1">
            <a:spLocks/>
          </p:cNvSpPr>
          <p:nvPr/>
        </p:nvSpPr>
        <p:spPr>
          <a:xfrm>
            <a:off x="924605" y="6052320"/>
            <a:ext cx="4348701" cy="388800"/>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US" sz="1000" dirty="0">
              <a:solidFill>
                <a:schemeClr val="tx2"/>
              </a:solidFill>
            </a:endParaRPr>
          </a:p>
        </p:txBody>
      </p:sp>
      <p:pic>
        <p:nvPicPr>
          <p:cNvPr id="8" name="Obrázok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58150" y="5850889"/>
            <a:ext cx="1815052" cy="750207"/>
          </a:xfrm>
          <a:prstGeom prst="rect">
            <a:avLst/>
          </a:prstGeom>
        </p:spPr>
      </p:pic>
      <p:sp>
        <p:nvSpPr>
          <p:cNvPr id="3" name="Zástupný objekt pre obsah 2"/>
          <p:cNvSpPr>
            <a:spLocks noGrp="1"/>
          </p:cNvSpPr>
          <p:nvPr>
            <p:ph idx="1"/>
          </p:nvPr>
        </p:nvSpPr>
        <p:spPr/>
        <p:txBody>
          <a:bodyPr>
            <a:normAutofit fontScale="40000" lnSpcReduction="20000"/>
          </a:bodyPr>
          <a:lstStyle/>
          <a:p>
            <a:pPr algn="just">
              <a:buFont typeface="Wingdings" panose="05000000000000000000" pitchFamily="2" charset="2"/>
              <a:buChar char="Ø"/>
            </a:pPr>
            <a:r>
              <a:rPr lang="sk-SK" sz="7200" b="1" dirty="0"/>
              <a:t>vyvodzovanie zodpovednosti </a:t>
            </a:r>
            <a:r>
              <a:rPr lang="sk-SK" sz="7200" dirty="0"/>
              <a:t>za porušovanie predpisov </a:t>
            </a:r>
            <a:r>
              <a:rPr lang="sk-SK" sz="7200" dirty="0" smtClean="0"/>
              <a:t>v oblastiach uvedených vyššie a </a:t>
            </a:r>
            <a:r>
              <a:rPr lang="sk-SK" sz="7200" dirty="0"/>
              <a:t>za porušovanie záväzkov vyplývajúcich z kolektívnych zmlúv,</a:t>
            </a:r>
          </a:p>
          <a:p>
            <a:pPr algn="just">
              <a:buFont typeface="Wingdings" panose="05000000000000000000" pitchFamily="2" charset="2"/>
              <a:buChar char="Ø"/>
            </a:pPr>
            <a:endParaRPr lang="sk-SK" sz="7200" dirty="0"/>
          </a:p>
          <a:p>
            <a:pPr algn="just">
              <a:buFont typeface="Wingdings" panose="05000000000000000000" pitchFamily="2" charset="2"/>
              <a:buChar char="Ø"/>
            </a:pPr>
            <a:r>
              <a:rPr lang="sk-SK" sz="7200" b="1" dirty="0"/>
              <a:t>poskytovanie bezplatného poradenstva </a:t>
            </a:r>
            <a:r>
              <a:rPr lang="sk-SK" sz="7200" dirty="0"/>
              <a:t>zamestnávateľom, fyzickým osobám, ktoré sú </a:t>
            </a:r>
            <a:r>
              <a:rPr lang="sk-SK" sz="7200" dirty="0" smtClean="0"/>
              <a:t>podnikateľmi </a:t>
            </a:r>
            <a:r>
              <a:rPr lang="sk-SK" sz="7200" dirty="0"/>
              <a:t>a nie sú zamestnávateľmi, a zamestnancom v rozsahu základných odborných informácií a rád o spôsoboch, ako najúčinnejšie dodržiavať predpisy </a:t>
            </a:r>
            <a:r>
              <a:rPr lang="sk-SK" sz="7200" dirty="0" smtClean="0"/>
              <a:t>týkajúce sa vyššie uvedených oblastí.</a:t>
            </a:r>
            <a:endParaRPr lang="sk-SK" sz="7200" dirty="0"/>
          </a:p>
        </p:txBody>
      </p:sp>
    </p:spTree>
    <p:extLst>
      <p:ext uri="{BB962C8B-B14F-4D97-AF65-F5344CB8AC3E}">
        <p14:creationId xmlns:p14="http://schemas.microsoft.com/office/powerpoint/2010/main" val="335100939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VertikLinka2.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765467" y="0"/>
            <a:ext cx="47608" cy="1399680"/>
          </a:xfrm>
          <a:prstGeom prst="rect">
            <a:avLst/>
          </a:prstGeom>
        </p:spPr>
      </p:pic>
      <p:sp>
        <p:nvSpPr>
          <p:cNvPr id="4" name="Rectangle 3"/>
          <p:cNvSpPr/>
          <p:nvPr/>
        </p:nvSpPr>
        <p:spPr>
          <a:xfrm>
            <a:off x="774107" y="459673"/>
            <a:ext cx="8369893" cy="472698"/>
          </a:xfrm>
          <a:prstGeom prst="rect">
            <a:avLst/>
          </a:prstGeom>
          <a:solidFill>
            <a:srgbClr val="06397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924605" y="409217"/>
            <a:ext cx="7848596" cy="540434"/>
          </a:xfrm>
        </p:spPr>
        <p:txBody>
          <a:bodyPr>
            <a:normAutofit/>
          </a:bodyPr>
          <a:lstStyle/>
          <a:p>
            <a:pPr algn="l"/>
            <a:r>
              <a:rPr lang="sk-SK" sz="2000" b="1" dirty="0" smtClean="0">
                <a:solidFill>
                  <a:schemeClr val="bg1"/>
                </a:solidFill>
              </a:rPr>
              <a:t>NAJČASTEŠIE ZISŤOVANÉ NEDOSTATKY </a:t>
            </a:r>
            <a:endParaRPr lang="en-US" sz="2000" b="1" dirty="0">
              <a:solidFill>
                <a:schemeClr val="bg1"/>
              </a:solidFill>
            </a:endParaRPr>
          </a:p>
        </p:txBody>
      </p:sp>
      <p:sp>
        <p:nvSpPr>
          <p:cNvPr id="3" name="Content Placeholder 2"/>
          <p:cNvSpPr>
            <a:spLocks noGrp="1"/>
          </p:cNvSpPr>
          <p:nvPr>
            <p:ph idx="1"/>
          </p:nvPr>
        </p:nvSpPr>
        <p:spPr>
          <a:xfrm>
            <a:off x="924605" y="1123199"/>
            <a:ext cx="7711395" cy="4728208"/>
          </a:xfrm>
        </p:spPr>
        <p:txBody>
          <a:bodyPr>
            <a:normAutofit/>
          </a:bodyPr>
          <a:lstStyle/>
          <a:p>
            <a:pPr marL="0" indent="0" algn="just">
              <a:buNone/>
            </a:pPr>
            <a:endParaRPr lang="sk-SK" sz="1800" dirty="0" smtClean="0"/>
          </a:p>
        </p:txBody>
      </p:sp>
      <p:sp>
        <p:nvSpPr>
          <p:cNvPr id="6" name="Content Placeholder 2"/>
          <p:cNvSpPr txBox="1">
            <a:spLocks/>
          </p:cNvSpPr>
          <p:nvPr/>
        </p:nvSpPr>
        <p:spPr>
          <a:xfrm>
            <a:off x="924605" y="6052320"/>
            <a:ext cx="4348701" cy="388800"/>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US" sz="1000" dirty="0">
              <a:solidFill>
                <a:schemeClr val="tx2"/>
              </a:solidFill>
            </a:endParaRPr>
          </a:p>
        </p:txBody>
      </p:sp>
      <p:pic>
        <p:nvPicPr>
          <p:cNvPr id="8" name="Obrázok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58150" y="5850889"/>
            <a:ext cx="1815052" cy="750207"/>
          </a:xfrm>
          <a:prstGeom prst="rect">
            <a:avLst/>
          </a:prstGeom>
        </p:spPr>
      </p:pic>
      <p:sp>
        <p:nvSpPr>
          <p:cNvPr id="7" name="Zaoblený obdĺžnik 6"/>
          <p:cNvSpPr/>
          <p:nvPr/>
        </p:nvSpPr>
        <p:spPr>
          <a:xfrm>
            <a:off x="1314448" y="1495456"/>
            <a:ext cx="2714625" cy="140067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just"/>
            <a:r>
              <a:rPr lang="sk-SK" dirty="0"/>
              <a:t>Inšpektoráty práce </a:t>
            </a:r>
            <a:r>
              <a:rPr lang="sk-SK" dirty="0" smtClean="0"/>
              <a:t>ročne skontrolujú </a:t>
            </a:r>
            <a:r>
              <a:rPr lang="sk-SK" dirty="0"/>
              <a:t>v priemere </a:t>
            </a:r>
            <a:r>
              <a:rPr lang="sk-SK" dirty="0" smtClean="0"/>
              <a:t>takmer        </a:t>
            </a:r>
            <a:r>
              <a:rPr lang="sk-SK" sz="2400" b="1" dirty="0" smtClean="0">
                <a:solidFill>
                  <a:schemeClr val="tx1"/>
                </a:solidFill>
              </a:rPr>
              <a:t>23 000</a:t>
            </a:r>
            <a:r>
              <a:rPr lang="sk-SK" sz="2400" dirty="0" smtClean="0"/>
              <a:t>* </a:t>
            </a:r>
            <a:r>
              <a:rPr lang="sk-SK" dirty="0" smtClean="0"/>
              <a:t>subjektov</a:t>
            </a:r>
            <a:endParaRPr lang="sk-SK" dirty="0"/>
          </a:p>
        </p:txBody>
      </p:sp>
      <p:sp>
        <p:nvSpPr>
          <p:cNvPr id="10" name="Zaoblený obdĺžnik 9"/>
          <p:cNvSpPr/>
          <p:nvPr/>
        </p:nvSpPr>
        <p:spPr>
          <a:xfrm>
            <a:off x="5600837" y="1495456"/>
            <a:ext cx="2714625" cy="140067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just"/>
            <a:r>
              <a:rPr lang="sk-SK" dirty="0"/>
              <a:t>Inšpektoráty práce </a:t>
            </a:r>
            <a:r>
              <a:rPr lang="sk-SK" dirty="0" smtClean="0"/>
              <a:t>ročne skontrolujú </a:t>
            </a:r>
            <a:r>
              <a:rPr lang="sk-SK" dirty="0"/>
              <a:t>v priemere </a:t>
            </a:r>
            <a:r>
              <a:rPr lang="sk-SK" dirty="0" smtClean="0"/>
              <a:t>takmer      </a:t>
            </a:r>
            <a:r>
              <a:rPr lang="sk-SK" sz="2400" b="1" dirty="0" smtClean="0">
                <a:solidFill>
                  <a:schemeClr val="tx1"/>
                </a:solidFill>
              </a:rPr>
              <a:t>36 000</a:t>
            </a:r>
            <a:r>
              <a:rPr lang="sk-SK" dirty="0" smtClean="0"/>
              <a:t>* zamestnancov</a:t>
            </a:r>
            <a:endParaRPr lang="sk-SK" dirty="0"/>
          </a:p>
        </p:txBody>
      </p:sp>
      <p:sp>
        <p:nvSpPr>
          <p:cNvPr id="12" name="Zaoblený obdĺžnik 11"/>
          <p:cNvSpPr/>
          <p:nvPr/>
        </p:nvSpPr>
        <p:spPr>
          <a:xfrm>
            <a:off x="5600833" y="4148527"/>
            <a:ext cx="2714625" cy="140067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just"/>
            <a:r>
              <a:rPr lang="sk-SK" sz="1600" dirty="0"/>
              <a:t>Inšpektoráty </a:t>
            </a:r>
            <a:r>
              <a:rPr lang="sk-SK" sz="1600" dirty="0" smtClean="0"/>
              <a:t>práce  </a:t>
            </a:r>
            <a:r>
              <a:rPr lang="sk-SK" sz="1600" dirty="0"/>
              <a:t>ročne </a:t>
            </a:r>
            <a:r>
              <a:rPr lang="sk-SK" sz="1600" dirty="0" smtClean="0"/>
              <a:t>za nedostatky v oblasti PPV uložia priemere takmer </a:t>
            </a:r>
            <a:r>
              <a:rPr lang="sk-SK" sz="2400" b="1" dirty="0" smtClean="0">
                <a:solidFill>
                  <a:schemeClr val="tx1"/>
                </a:solidFill>
              </a:rPr>
              <a:t>1200</a:t>
            </a:r>
            <a:r>
              <a:rPr lang="sk-SK" sz="2400" dirty="0" smtClean="0">
                <a:solidFill>
                  <a:schemeClr val="tx1"/>
                </a:solidFill>
              </a:rPr>
              <a:t>*</a:t>
            </a:r>
            <a:r>
              <a:rPr lang="sk-SK" sz="2400" b="1" dirty="0" smtClean="0">
                <a:solidFill>
                  <a:schemeClr val="tx1"/>
                </a:solidFill>
              </a:rPr>
              <a:t> </a:t>
            </a:r>
            <a:r>
              <a:rPr lang="sk-SK" sz="1600" dirty="0" smtClean="0">
                <a:solidFill>
                  <a:schemeClr val="tx1"/>
                </a:solidFill>
              </a:rPr>
              <a:t>pokút </a:t>
            </a:r>
            <a:r>
              <a:rPr lang="sk-SK" sz="1600" dirty="0">
                <a:solidFill>
                  <a:schemeClr val="tx1"/>
                </a:solidFill>
              </a:rPr>
              <a:t>v sume takmer </a:t>
            </a:r>
            <a:r>
              <a:rPr lang="sk-SK" sz="2400" b="1" dirty="0" smtClean="0">
                <a:solidFill>
                  <a:schemeClr val="tx1"/>
                </a:solidFill>
              </a:rPr>
              <a:t>1,7</a:t>
            </a:r>
            <a:r>
              <a:rPr lang="sk-SK" sz="2400" dirty="0" smtClean="0"/>
              <a:t>*</a:t>
            </a:r>
            <a:r>
              <a:rPr lang="sk-SK" sz="2400" b="1" dirty="0" smtClean="0"/>
              <a:t> </a:t>
            </a:r>
            <a:r>
              <a:rPr lang="sk-SK" sz="1600" dirty="0"/>
              <a:t>mil. </a:t>
            </a:r>
            <a:r>
              <a:rPr lang="sk-SK" sz="1600" dirty="0" smtClean="0"/>
              <a:t>eur</a:t>
            </a:r>
            <a:endParaRPr lang="sk-SK" sz="1600" dirty="0"/>
          </a:p>
        </p:txBody>
      </p:sp>
      <p:sp>
        <p:nvSpPr>
          <p:cNvPr id="13" name="BlokTextu 12"/>
          <p:cNvSpPr txBox="1"/>
          <p:nvPr/>
        </p:nvSpPr>
        <p:spPr>
          <a:xfrm>
            <a:off x="557213" y="6225992"/>
            <a:ext cx="3100387" cy="369332"/>
          </a:xfrm>
          <a:prstGeom prst="rect">
            <a:avLst/>
          </a:prstGeom>
          <a:noFill/>
        </p:spPr>
        <p:txBody>
          <a:bodyPr wrap="square" rtlCol="0">
            <a:spAutoFit/>
          </a:bodyPr>
          <a:lstStyle/>
          <a:p>
            <a:r>
              <a:rPr lang="sk-SK" dirty="0" smtClean="0"/>
              <a:t>*priemer za roky 2019 - 2022</a:t>
            </a:r>
            <a:endParaRPr lang="sk-SK" dirty="0"/>
          </a:p>
        </p:txBody>
      </p:sp>
      <p:sp>
        <p:nvSpPr>
          <p:cNvPr id="14" name="Zaoblený obdĺžnik 13"/>
          <p:cNvSpPr/>
          <p:nvPr/>
        </p:nvSpPr>
        <p:spPr>
          <a:xfrm>
            <a:off x="1314449" y="4125247"/>
            <a:ext cx="2714625" cy="140067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just"/>
            <a:r>
              <a:rPr lang="sk-SK" dirty="0"/>
              <a:t>Inšpektoráty práce </a:t>
            </a:r>
            <a:r>
              <a:rPr lang="sk-SK" dirty="0" smtClean="0"/>
              <a:t>zistia </a:t>
            </a:r>
            <a:r>
              <a:rPr lang="sk-SK" dirty="0"/>
              <a:t>ročne v </a:t>
            </a:r>
            <a:r>
              <a:rPr lang="sk-SK" dirty="0" smtClean="0"/>
              <a:t>priemere takmer</a:t>
            </a:r>
          </a:p>
          <a:p>
            <a:pPr algn="just"/>
            <a:r>
              <a:rPr lang="sk-SK" sz="2400" b="1" dirty="0" smtClean="0"/>
              <a:t>10 000</a:t>
            </a:r>
            <a:r>
              <a:rPr lang="sk-SK" sz="2400" dirty="0" smtClean="0"/>
              <a:t>* </a:t>
            </a:r>
            <a:r>
              <a:rPr lang="sk-SK" dirty="0" smtClean="0"/>
              <a:t>nedostatkov v oblasti PPV</a:t>
            </a:r>
            <a:endParaRPr lang="sk-SK" dirty="0"/>
          </a:p>
        </p:txBody>
      </p:sp>
    </p:spTree>
    <p:extLst>
      <p:ext uri="{BB962C8B-B14F-4D97-AF65-F5344CB8AC3E}">
        <p14:creationId xmlns:p14="http://schemas.microsoft.com/office/powerpoint/2010/main" val="3565083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fill="hold"/>
                                        <p:tgtEl>
                                          <p:spTgt spid="14"/>
                                        </p:tgtEl>
                                        <p:attrNameLst>
                                          <p:attrName>ppt_x</p:attrName>
                                        </p:attrNameLst>
                                      </p:cBhvr>
                                      <p:tavLst>
                                        <p:tav tm="0">
                                          <p:val>
                                            <p:strVal val="#ppt_x"/>
                                          </p:val>
                                        </p:tav>
                                        <p:tav tm="100000">
                                          <p:val>
                                            <p:strVal val="#ppt_x"/>
                                          </p:val>
                                        </p:tav>
                                      </p:tavLst>
                                    </p:anim>
                                    <p:anim calcmode="lin" valueType="num">
                                      <p:cBhvr additive="base">
                                        <p:cTn id="20"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ppt_x"/>
                                          </p:val>
                                        </p:tav>
                                        <p:tav tm="100000">
                                          <p:val>
                                            <p:strVal val="#ppt_x"/>
                                          </p:val>
                                        </p:tav>
                                      </p:tavLst>
                                    </p:anim>
                                    <p:anim calcmode="lin" valueType="num">
                                      <p:cBhvr additive="base">
                                        <p:cTn id="2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P spid="12" grpId="0" animBg="1"/>
      <p:bldP spid="1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VertikLinka2.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765467" y="0"/>
            <a:ext cx="47608" cy="1399680"/>
          </a:xfrm>
          <a:prstGeom prst="rect">
            <a:avLst/>
          </a:prstGeom>
        </p:spPr>
      </p:pic>
      <p:sp>
        <p:nvSpPr>
          <p:cNvPr id="4" name="Rectangle 3"/>
          <p:cNvSpPr/>
          <p:nvPr/>
        </p:nvSpPr>
        <p:spPr>
          <a:xfrm>
            <a:off x="774107" y="459673"/>
            <a:ext cx="8369893" cy="472698"/>
          </a:xfrm>
          <a:prstGeom prst="rect">
            <a:avLst/>
          </a:prstGeom>
          <a:solidFill>
            <a:srgbClr val="06397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924605" y="409217"/>
            <a:ext cx="7848596" cy="540434"/>
          </a:xfrm>
        </p:spPr>
        <p:txBody>
          <a:bodyPr>
            <a:normAutofit/>
          </a:bodyPr>
          <a:lstStyle/>
          <a:p>
            <a:pPr algn="l"/>
            <a:r>
              <a:rPr lang="sk-SK" sz="2000" b="1" dirty="0">
                <a:solidFill>
                  <a:schemeClr val="bg1"/>
                </a:solidFill>
              </a:rPr>
              <a:t>NAJČASTEŠIE ZISŤOVANÉ NEDOSTATKY - </a:t>
            </a:r>
            <a:r>
              <a:rPr lang="sk-SK" sz="2000" b="1" dirty="0" smtClean="0">
                <a:solidFill>
                  <a:schemeClr val="bg1"/>
                </a:solidFill>
              </a:rPr>
              <a:t>Pracovná zmluva</a:t>
            </a:r>
            <a:endParaRPr lang="en-US" sz="2000" b="1" dirty="0">
              <a:solidFill>
                <a:schemeClr val="bg1"/>
              </a:solidFill>
            </a:endParaRPr>
          </a:p>
        </p:txBody>
      </p:sp>
      <p:sp>
        <p:nvSpPr>
          <p:cNvPr id="3" name="Content Placeholder 2"/>
          <p:cNvSpPr>
            <a:spLocks noGrp="1"/>
          </p:cNvSpPr>
          <p:nvPr>
            <p:ph idx="1"/>
          </p:nvPr>
        </p:nvSpPr>
        <p:spPr>
          <a:xfrm>
            <a:off x="924605" y="1123199"/>
            <a:ext cx="7711395" cy="4728208"/>
          </a:xfrm>
        </p:spPr>
        <p:txBody>
          <a:bodyPr>
            <a:normAutofit fontScale="92500" lnSpcReduction="20000"/>
          </a:bodyPr>
          <a:lstStyle/>
          <a:p>
            <a:pPr marL="0" indent="0" algn="just">
              <a:buNone/>
            </a:pPr>
            <a:r>
              <a:rPr lang="sk-SK" sz="1800" dirty="0" smtClean="0"/>
              <a:t>Porušenia týkajúce sa náležitostí pracovnej zmluvy predstavujú suverénne najčastejšie sa vyskytujúcu kategóriu konštatovaných nedostatkov – celkovo takmer </a:t>
            </a:r>
            <a:r>
              <a:rPr lang="sk-SK" sz="2000" b="1" dirty="0" smtClean="0"/>
              <a:t>25 % </a:t>
            </a:r>
            <a:r>
              <a:rPr lang="sk-SK" sz="1800" dirty="0" smtClean="0"/>
              <a:t>všetkých zistených nedostatkov v oblasti pracovnoprávnych vzťahov.</a:t>
            </a:r>
          </a:p>
          <a:p>
            <a:pPr marL="0" indent="0" algn="just">
              <a:buNone/>
            </a:pPr>
            <a:endParaRPr lang="sk-SK" sz="1800" dirty="0"/>
          </a:p>
          <a:p>
            <a:pPr marL="0" indent="0" algn="just">
              <a:buNone/>
            </a:pPr>
            <a:r>
              <a:rPr lang="sk-SK" sz="1800" dirty="0" smtClean="0"/>
              <a:t>Porušenia spočívajúce </a:t>
            </a:r>
            <a:r>
              <a:rPr lang="sk-SK" sz="1800" dirty="0"/>
              <a:t>v povinnosti dohodnúť príslušné náležitosti pracovnej </a:t>
            </a:r>
            <a:r>
              <a:rPr lang="sk-SK" sz="1800" dirty="0" smtClean="0"/>
              <a:t>zmluvy, a to:</a:t>
            </a:r>
          </a:p>
          <a:p>
            <a:pPr marL="0" indent="0" algn="just">
              <a:buNone/>
            </a:pPr>
            <a:endParaRPr lang="sk-SK" sz="1800" dirty="0"/>
          </a:p>
          <a:p>
            <a:pPr marL="0" indent="0" algn="just">
              <a:buNone/>
            </a:pPr>
            <a:r>
              <a:rPr lang="sk-SK" sz="1800" b="1" dirty="0" smtClean="0"/>
              <a:t>Podstatné náležitosti </a:t>
            </a:r>
            <a:r>
              <a:rPr lang="sk-SK" sz="1800" dirty="0" smtClean="0"/>
              <a:t>(zoradené podľa početnosti výskytu porušení):</a:t>
            </a:r>
          </a:p>
          <a:p>
            <a:pPr marL="0" indent="0" algn="just">
              <a:buNone/>
            </a:pPr>
            <a:endParaRPr lang="sk-SK" sz="1800" dirty="0"/>
          </a:p>
          <a:p>
            <a:pPr algn="just"/>
            <a:r>
              <a:rPr lang="sk-SK" sz="1800" b="1" dirty="0" smtClean="0"/>
              <a:t>druh práce</a:t>
            </a:r>
            <a:r>
              <a:rPr lang="sk-SK" sz="1800" dirty="0" smtClean="0"/>
              <a:t>, na ktorý sa zamestnanec prijíma, a jeho </a:t>
            </a:r>
            <a:r>
              <a:rPr lang="sk-SK" sz="1800" b="1" dirty="0" smtClean="0"/>
              <a:t>stručná charakteristika</a:t>
            </a:r>
            <a:r>
              <a:rPr lang="sk-SK" sz="1800" dirty="0" smtClean="0"/>
              <a:t>,</a:t>
            </a:r>
          </a:p>
          <a:p>
            <a:pPr algn="just"/>
            <a:endParaRPr lang="sk-SK" sz="1800" dirty="0" smtClean="0"/>
          </a:p>
          <a:p>
            <a:pPr algn="just"/>
            <a:r>
              <a:rPr lang="sk-SK" sz="1800" b="1" dirty="0" smtClean="0"/>
              <a:t>miesto</a:t>
            </a:r>
            <a:r>
              <a:rPr lang="sk-SK" sz="1800" dirty="0" smtClean="0"/>
              <a:t> </a:t>
            </a:r>
            <a:r>
              <a:rPr lang="sk-SK" sz="1800" b="1" dirty="0" smtClean="0"/>
              <a:t>výkonu práce </a:t>
            </a:r>
            <a:r>
              <a:rPr lang="sk-SK" sz="1800" dirty="0"/>
              <a:t>(obec, časť obce alebo inak určené miesto) alebo miesta výkonu práce, ak ich je viac, alebo pravidlo, že miesto výkonu práce určuje zamestnanec,</a:t>
            </a:r>
            <a:endParaRPr lang="sk-SK" sz="1800" dirty="0" smtClean="0"/>
          </a:p>
          <a:p>
            <a:pPr algn="just"/>
            <a:endParaRPr lang="sk-SK" sz="1800" dirty="0" smtClean="0"/>
          </a:p>
          <a:p>
            <a:pPr algn="just"/>
            <a:r>
              <a:rPr lang="sk-SK" sz="1800" b="1" dirty="0" smtClean="0"/>
              <a:t>mzdové podmienky</a:t>
            </a:r>
            <a:r>
              <a:rPr lang="sk-SK" sz="1800" dirty="0" smtClean="0"/>
              <a:t>, </a:t>
            </a:r>
          </a:p>
          <a:p>
            <a:pPr algn="just"/>
            <a:endParaRPr lang="sk-SK" sz="1800" dirty="0" smtClean="0"/>
          </a:p>
          <a:p>
            <a:pPr algn="just"/>
            <a:r>
              <a:rPr lang="sk-SK" sz="1800" b="1" dirty="0" smtClean="0"/>
              <a:t>deň nástupu do práce </a:t>
            </a:r>
            <a:r>
              <a:rPr lang="sk-SK" sz="1800" dirty="0" smtClean="0"/>
              <a:t>(ojedinelý výskyt tohto nedostatku),</a:t>
            </a:r>
          </a:p>
          <a:p>
            <a:pPr algn="just"/>
            <a:endParaRPr lang="sk-SK" sz="1800" dirty="0" smtClean="0"/>
          </a:p>
          <a:p>
            <a:pPr algn="just"/>
            <a:endParaRPr lang="sk-SK" sz="1800" dirty="0"/>
          </a:p>
        </p:txBody>
      </p:sp>
      <p:sp>
        <p:nvSpPr>
          <p:cNvPr id="6" name="Content Placeholder 2"/>
          <p:cNvSpPr txBox="1">
            <a:spLocks/>
          </p:cNvSpPr>
          <p:nvPr/>
        </p:nvSpPr>
        <p:spPr>
          <a:xfrm>
            <a:off x="924605" y="6052320"/>
            <a:ext cx="4348701" cy="388800"/>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US" sz="1000" dirty="0">
              <a:solidFill>
                <a:schemeClr val="tx2"/>
              </a:solidFill>
            </a:endParaRPr>
          </a:p>
        </p:txBody>
      </p:sp>
      <p:pic>
        <p:nvPicPr>
          <p:cNvPr id="8" name="Obrázok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58150" y="5850889"/>
            <a:ext cx="1815052" cy="750207"/>
          </a:xfrm>
          <a:prstGeom prst="rect">
            <a:avLst/>
          </a:prstGeom>
        </p:spPr>
      </p:pic>
    </p:spTree>
    <p:extLst>
      <p:ext uri="{BB962C8B-B14F-4D97-AF65-F5344CB8AC3E}">
        <p14:creationId xmlns:p14="http://schemas.microsoft.com/office/powerpoint/2010/main" val="426804582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VertikLinka2.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765467" y="0"/>
            <a:ext cx="47608" cy="1399680"/>
          </a:xfrm>
          <a:prstGeom prst="rect">
            <a:avLst/>
          </a:prstGeom>
        </p:spPr>
      </p:pic>
      <p:sp>
        <p:nvSpPr>
          <p:cNvPr id="4" name="Rectangle 3"/>
          <p:cNvSpPr/>
          <p:nvPr/>
        </p:nvSpPr>
        <p:spPr>
          <a:xfrm>
            <a:off x="774107" y="459673"/>
            <a:ext cx="8369893" cy="472698"/>
          </a:xfrm>
          <a:prstGeom prst="rect">
            <a:avLst/>
          </a:prstGeom>
          <a:solidFill>
            <a:srgbClr val="06397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924605" y="409217"/>
            <a:ext cx="7848596" cy="540434"/>
          </a:xfrm>
        </p:spPr>
        <p:txBody>
          <a:bodyPr>
            <a:normAutofit fontScale="90000"/>
          </a:bodyPr>
          <a:lstStyle/>
          <a:p>
            <a:pPr algn="l"/>
            <a:r>
              <a:rPr lang="sk-SK" sz="2000" b="1" dirty="0">
                <a:solidFill>
                  <a:schemeClr val="bg1"/>
                </a:solidFill>
              </a:rPr>
              <a:t>NAJČASTEŠIE ZISŤOVANÉ </a:t>
            </a:r>
            <a:r>
              <a:rPr lang="sk-SK" sz="2000" b="1" dirty="0" smtClean="0">
                <a:solidFill>
                  <a:schemeClr val="bg1"/>
                </a:solidFill>
              </a:rPr>
              <a:t>NEDOSTATKY – Pracovná zmluva a dohoda o dočasnom pridelení</a:t>
            </a:r>
            <a:endParaRPr lang="en-US" sz="2000" b="1" dirty="0">
              <a:solidFill>
                <a:schemeClr val="bg1"/>
              </a:solidFill>
            </a:endParaRPr>
          </a:p>
        </p:txBody>
      </p:sp>
      <p:sp>
        <p:nvSpPr>
          <p:cNvPr id="3" name="Content Placeholder 2"/>
          <p:cNvSpPr>
            <a:spLocks noGrp="1"/>
          </p:cNvSpPr>
          <p:nvPr>
            <p:ph idx="1"/>
          </p:nvPr>
        </p:nvSpPr>
        <p:spPr>
          <a:xfrm>
            <a:off x="924605" y="1123199"/>
            <a:ext cx="7711395" cy="4728208"/>
          </a:xfrm>
        </p:spPr>
        <p:txBody>
          <a:bodyPr>
            <a:normAutofit fontScale="92500" lnSpcReduction="20000"/>
          </a:bodyPr>
          <a:lstStyle/>
          <a:p>
            <a:pPr marL="0" indent="0" algn="just">
              <a:buNone/>
            </a:pPr>
            <a:r>
              <a:rPr lang="sk-SK" sz="1800" b="1" dirty="0"/>
              <a:t>Písomná dohoda o dočasnom </a:t>
            </a:r>
            <a:r>
              <a:rPr lang="sk-SK" sz="1800" b="1" dirty="0" smtClean="0"/>
              <a:t>pridelení medzi ZC a ZĽ obsahuje:</a:t>
            </a:r>
          </a:p>
          <a:p>
            <a:pPr marL="0" indent="0" algn="just">
              <a:buNone/>
            </a:pPr>
            <a:endParaRPr lang="sk-SK" sz="1800" b="1" dirty="0" smtClean="0"/>
          </a:p>
          <a:p>
            <a:pPr algn="just"/>
            <a:r>
              <a:rPr lang="sk-SK" sz="1800" dirty="0" smtClean="0"/>
              <a:t>najmä </a:t>
            </a:r>
            <a:r>
              <a:rPr lang="sk-SK" sz="1800" dirty="0"/>
              <a:t>názov a sídlo užívateľského zamestnávateľa</a:t>
            </a:r>
            <a:r>
              <a:rPr lang="sk-SK" sz="1800" dirty="0" smtClean="0"/>
              <a:t>,</a:t>
            </a:r>
          </a:p>
          <a:p>
            <a:pPr algn="just"/>
            <a:r>
              <a:rPr lang="sk-SK" sz="1800" dirty="0" smtClean="0"/>
              <a:t>deň</a:t>
            </a:r>
            <a:r>
              <a:rPr lang="sk-SK" sz="1800" dirty="0"/>
              <a:t>, keď dočasné pridelenie vznikne</a:t>
            </a:r>
            <a:r>
              <a:rPr lang="sk-SK" sz="1800" dirty="0" smtClean="0"/>
              <a:t>,</a:t>
            </a:r>
          </a:p>
          <a:p>
            <a:pPr algn="just"/>
            <a:r>
              <a:rPr lang="sk-SK" sz="1800" dirty="0" smtClean="0"/>
              <a:t>dobu</a:t>
            </a:r>
            <a:r>
              <a:rPr lang="sk-SK" sz="1800" dirty="0"/>
              <a:t>, na ktorú sa dočasné pridelenie dohodlo</a:t>
            </a:r>
            <a:r>
              <a:rPr lang="sk-SK" sz="1800" dirty="0" smtClean="0"/>
              <a:t>,</a:t>
            </a:r>
          </a:p>
          <a:p>
            <a:pPr algn="just"/>
            <a:r>
              <a:rPr lang="sk-SK" sz="1800" dirty="0" smtClean="0"/>
              <a:t>druh </a:t>
            </a:r>
            <a:r>
              <a:rPr lang="sk-SK" sz="1800" dirty="0"/>
              <a:t>práce a miesto výkonu práce</a:t>
            </a:r>
            <a:r>
              <a:rPr lang="sk-SK" sz="1800" dirty="0" smtClean="0"/>
              <a:t>,</a:t>
            </a:r>
          </a:p>
          <a:p>
            <a:pPr algn="just"/>
            <a:r>
              <a:rPr lang="sk-SK" sz="1800" dirty="0" smtClean="0"/>
              <a:t>mzdové </a:t>
            </a:r>
            <a:r>
              <a:rPr lang="sk-SK" sz="1800" dirty="0"/>
              <a:t>podmienky a podmienky jednostranného ukončenia výkonu práce pred uplynutím doby dočasného pridelenia</a:t>
            </a:r>
            <a:r>
              <a:rPr lang="sk-SK" sz="1800" dirty="0" smtClean="0"/>
              <a:t>.</a:t>
            </a:r>
          </a:p>
          <a:p>
            <a:pPr marL="0" indent="0" algn="just">
              <a:buNone/>
            </a:pPr>
            <a:endParaRPr lang="sk-SK" sz="1800" dirty="0" smtClean="0"/>
          </a:p>
          <a:p>
            <a:pPr marL="0" indent="0" algn="just">
              <a:buNone/>
            </a:pPr>
            <a:r>
              <a:rPr lang="sk-SK" sz="1800" b="1" dirty="0" smtClean="0"/>
              <a:t>Pozor! - Pracovná </a:t>
            </a:r>
            <a:r>
              <a:rPr lang="sk-SK" sz="1800" b="1" dirty="0"/>
              <a:t>zmluva </a:t>
            </a:r>
            <a:r>
              <a:rPr lang="sk-SK" sz="1800" b="1" dirty="0" smtClean="0"/>
              <a:t>na </a:t>
            </a:r>
            <a:r>
              <a:rPr lang="sk-SK" sz="1800" b="1" dirty="0"/>
              <a:t>určitú </a:t>
            </a:r>
            <a:r>
              <a:rPr lang="sk-SK" sz="1800" b="1" dirty="0" smtClean="0"/>
              <a:t>dobu</a:t>
            </a:r>
          </a:p>
          <a:p>
            <a:pPr marL="0" indent="0" algn="just">
              <a:buNone/>
            </a:pPr>
            <a:endParaRPr lang="sk-SK" sz="1800" b="1" dirty="0"/>
          </a:p>
          <a:p>
            <a:pPr algn="just"/>
            <a:r>
              <a:rPr lang="sk-SK" sz="1800" dirty="0" smtClean="0"/>
              <a:t>Musí obsahovať rovnaké náležitosti ako tie uvedené vyššie, </a:t>
            </a:r>
          </a:p>
          <a:p>
            <a:pPr algn="just"/>
            <a:endParaRPr lang="sk-SK" sz="1800" dirty="0" smtClean="0"/>
          </a:p>
          <a:p>
            <a:pPr algn="just"/>
            <a:r>
              <a:rPr lang="sk-SK" sz="1800" dirty="0" smtClean="0"/>
              <a:t>Doba </a:t>
            </a:r>
            <a:r>
              <a:rPr lang="sk-SK" sz="1800" dirty="0"/>
              <a:t>trvania </a:t>
            </a:r>
            <a:r>
              <a:rPr lang="sk-SK" sz="1800" dirty="0" smtClean="0"/>
              <a:t>pracovného </a:t>
            </a:r>
            <a:r>
              <a:rPr lang="sk-SK" sz="1800" dirty="0"/>
              <a:t>pomeru </a:t>
            </a:r>
            <a:r>
              <a:rPr lang="sk-SK" sz="1800" dirty="0" smtClean="0"/>
              <a:t>je vymedzená </a:t>
            </a:r>
            <a:r>
              <a:rPr lang="sk-SK" sz="1800" b="1" dirty="0" smtClean="0"/>
              <a:t>dátumom </a:t>
            </a:r>
            <a:r>
              <a:rPr lang="sk-SK" sz="1800" b="1" dirty="0"/>
              <a:t>jeho skončenia</a:t>
            </a:r>
            <a:r>
              <a:rPr lang="sk-SK" sz="1800" dirty="0"/>
              <a:t>; </a:t>
            </a:r>
            <a:r>
              <a:rPr lang="sk-SK" sz="1800" dirty="0" smtClean="0"/>
              <a:t>okrem zastupovania </a:t>
            </a:r>
            <a:r>
              <a:rPr lang="sk-SK" sz="1800" dirty="0"/>
              <a:t>zamestnanca počas materskej dovolenky, otcovskej dovolenky, rodičovskej dovolenky, dovolenky bezprostredne nadväzujúcej na materskú dovolenku, otcovskú dovolenku alebo rodičovskú dovolenku, dočasnej pracovnej neschopnosti alebo zamestnanca, ktorý bol dlhodobo uvoľnený na výkon verejnej funkcie alebo odborovej </a:t>
            </a:r>
            <a:r>
              <a:rPr lang="sk-SK" sz="1800" dirty="0" smtClean="0"/>
              <a:t>funkcie.</a:t>
            </a:r>
            <a:endParaRPr lang="sk-SK" sz="1800" dirty="0"/>
          </a:p>
        </p:txBody>
      </p:sp>
      <p:sp>
        <p:nvSpPr>
          <p:cNvPr id="6" name="Content Placeholder 2"/>
          <p:cNvSpPr txBox="1">
            <a:spLocks/>
          </p:cNvSpPr>
          <p:nvPr/>
        </p:nvSpPr>
        <p:spPr>
          <a:xfrm>
            <a:off x="924605" y="6052320"/>
            <a:ext cx="4348701" cy="388800"/>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US" sz="1000" dirty="0">
              <a:solidFill>
                <a:schemeClr val="tx2"/>
              </a:solidFill>
            </a:endParaRPr>
          </a:p>
        </p:txBody>
      </p:sp>
      <p:pic>
        <p:nvPicPr>
          <p:cNvPr id="8" name="Obrázok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58150" y="5850889"/>
            <a:ext cx="1815052" cy="750207"/>
          </a:xfrm>
          <a:prstGeom prst="rect">
            <a:avLst/>
          </a:prstGeom>
        </p:spPr>
      </p:pic>
    </p:spTree>
    <p:extLst>
      <p:ext uri="{BB962C8B-B14F-4D97-AF65-F5344CB8AC3E}">
        <p14:creationId xmlns:p14="http://schemas.microsoft.com/office/powerpoint/2010/main" val="3925945975"/>
      </p:ext>
    </p:extLst>
  </p:cSld>
  <p:clrMapOvr>
    <a:masterClrMapping/>
  </p:clrMapOvr>
  <p:timing>
    <p:tnLst>
      <p:par>
        <p:cTn id="1" dur="indefinite" restart="never" nodeType="tmRoot"/>
      </p:par>
    </p:tnLst>
  </p:timing>
</p:sld>
</file>

<file path=ppt/theme/theme1.xml><?xml version="1.0" encoding="utf-8"?>
<a:theme xmlns:a="http://schemas.openxmlformats.org/drawingml/2006/main" name="Motív_MPSVR">
  <a:themeElements>
    <a:clrScheme name="MPSVR">
      <a:dk1>
        <a:srgbClr val="000000"/>
      </a:dk1>
      <a:lt1>
        <a:sysClr val="window" lastClr="FFFFFF"/>
      </a:lt1>
      <a:dk2>
        <a:srgbClr val="1E4E9D"/>
      </a:dk2>
      <a:lt2>
        <a:srgbClr val="FFFFFF"/>
      </a:lt2>
      <a:accent1>
        <a:srgbClr val="5283BE"/>
      </a:accent1>
      <a:accent2>
        <a:srgbClr val="366092"/>
      </a:accent2>
      <a:accent3>
        <a:srgbClr val="95B3D7"/>
      </a:accent3>
      <a:accent4>
        <a:srgbClr val="1E4E9D"/>
      </a:accent4>
      <a:accent5>
        <a:srgbClr val="244061"/>
      </a:accent5>
      <a:accent6>
        <a:srgbClr val="0F243E"/>
      </a:accent6>
      <a:hlink>
        <a:srgbClr val="0000FF"/>
      </a:hlink>
      <a:folHlink>
        <a:srgbClr val="800080"/>
      </a:folHlink>
    </a:clrScheme>
    <a:fontScheme name="MPSVR - Nadpis">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ív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SABLONA_MPSVR</Template>
  <TotalTime>8495</TotalTime>
  <Words>1231</Words>
  <Application>Microsoft Office PowerPoint</Application>
  <PresentationFormat>Prezentácia na obrazovke (4:3)</PresentationFormat>
  <Paragraphs>159</Paragraphs>
  <Slides>16</Slides>
  <Notes>9</Notes>
  <HiddenSlides>0</HiddenSlides>
  <MMClips>0</MMClips>
  <ScaleCrop>false</ScaleCrop>
  <HeadingPairs>
    <vt:vector size="6" baseType="variant">
      <vt:variant>
        <vt:lpstr>Použité písma</vt:lpstr>
      </vt:variant>
      <vt:variant>
        <vt:i4>3</vt:i4>
      </vt:variant>
      <vt:variant>
        <vt:lpstr>Motív</vt:lpstr>
      </vt:variant>
      <vt:variant>
        <vt:i4>1</vt:i4>
      </vt:variant>
      <vt:variant>
        <vt:lpstr>Nadpisy snímok</vt:lpstr>
      </vt:variant>
      <vt:variant>
        <vt:i4>16</vt:i4>
      </vt:variant>
    </vt:vector>
  </HeadingPairs>
  <TitlesOfParts>
    <vt:vector size="20" baseType="lpstr">
      <vt:lpstr>Arial</vt:lpstr>
      <vt:lpstr>Calibri</vt:lpstr>
      <vt:lpstr>Wingdings</vt:lpstr>
      <vt:lpstr>Motív_MPSVR</vt:lpstr>
      <vt:lpstr> Kontrola pracovných podmienok dočasne pridelených zamestnancov a najčastejšie zisťované nedostatky</vt:lpstr>
      <vt:lpstr>INŠPEKCIA PRÁCE – KTO SME?</vt:lpstr>
      <vt:lpstr>INŠPEKCIA PRÁCE – KDE SME?</vt:lpstr>
      <vt:lpstr>INŠPEKCIA PRÁCE – ČO KONTROLUJEME?</vt:lpstr>
      <vt:lpstr>Kontrola pracovných podmienok </vt:lpstr>
      <vt:lpstr>Kontrola pracovných podmienok </vt:lpstr>
      <vt:lpstr>NAJČASTEŠIE ZISŤOVANÉ NEDOSTATKY </vt:lpstr>
      <vt:lpstr>NAJČASTEŠIE ZISŤOVANÉ NEDOSTATKY - Pracovná zmluva</vt:lpstr>
      <vt:lpstr>NAJČASTEŠIE ZISŤOVANÉ NEDOSTATKY – Pracovná zmluva a dohoda o dočasnom pridelení</vt:lpstr>
      <vt:lpstr>NAJČASTEŠIE ZISŤOVANÉ NEDOSTATKY - Evidencia</vt:lpstr>
      <vt:lpstr>NAJČASTEŠIE ZISŤOVANÉ NEDOSTATKY - Mzda</vt:lpstr>
      <vt:lpstr>NAJČASTEŠIE ZISŤOVANÉ NEDOSTATKY - Mzda</vt:lpstr>
      <vt:lpstr>NAJČASTEŠIE ZISŤOVANÉ NEDOSTATKY – Stravovanie zamestnancov</vt:lpstr>
      <vt:lpstr>ĎALŠIE ZISŤOVANÉ NEDOSTATKY – Trvanie dočasného pridelenia</vt:lpstr>
      <vt:lpstr>SANKCIE ZA PORUŠENIA PREDPISOV</vt:lpstr>
      <vt:lpstr>Ďakujem za pozornosť</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Všeobecné kompetenčné vzdelávanie - Nelegálna práca a nelegálne zamestnávanie</dc:title>
  <dc:creator>Kamil Košík</dc:creator>
  <cp:lastModifiedBy>KK</cp:lastModifiedBy>
  <cp:revision>39</cp:revision>
  <dcterms:created xsi:type="dcterms:W3CDTF">2017-06-06T08:25:42Z</dcterms:created>
  <dcterms:modified xsi:type="dcterms:W3CDTF">2023-06-11T21:55:48Z</dcterms:modified>
</cp:coreProperties>
</file>