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6" r:id="rId2"/>
    <p:sldId id="261" r:id="rId3"/>
    <p:sldId id="262" r:id="rId4"/>
    <p:sldId id="265" r:id="rId5"/>
    <p:sldId id="282" r:id="rId6"/>
    <p:sldId id="263" r:id="rId7"/>
    <p:sldId id="281" r:id="rId8"/>
    <p:sldId id="272" r:id="rId9"/>
    <p:sldId id="269" r:id="rId10"/>
    <p:sldId id="286" r:id="rId11"/>
    <p:sldId id="274" r:id="rId12"/>
    <p:sldId id="278" r:id="rId13"/>
    <p:sldId id="283" r:id="rId14"/>
    <p:sldId id="284" r:id="rId15"/>
    <p:sldId id="279" r:id="rId16"/>
    <p:sldId id="285" r:id="rId17"/>
    <p:sldId id="271" r:id="rId18"/>
    <p:sldId id="276" r:id="rId19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Šebová Marianna" initials="ŠM" lastIdx="25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8" d="100"/>
          <a:sy n="118" d="100"/>
        </p:scale>
        <p:origin x="1642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439636-EDF1-425A-94B1-40E73594AC3C}" type="datetimeFigureOut">
              <a:rPr lang="sk-SK" smtClean="0"/>
              <a:t>7. 6. 2023</a:t>
            </a:fld>
            <a:endParaRPr lang="sk-SK"/>
          </a:p>
        </p:txBody>
      </p:sp>
      <p:sp>
        <p:nvSpPr>
          <p:cNvPr id="4" name="Zástupný symbol obrazu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Zástupný symbol poznámo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8284C9-C761-4524-984C-15562D440239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7398604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Kliknite sem a upravte štýl predlohy podnadpisov.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7. 6. 2023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7. 6. 2023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7. 6. 2023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7. 6. 2023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7. 6. 2023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7. 6. 2023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7. 6. 2023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7. 6. 2023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7. 6. 2023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7. 6. 2023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7. 6. 2023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nadpi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92E2F3-A957-4897-AE39-228CC061DCDB}" type="datetimeFigureOut">
              <a:rPr lang="sk-SK" smtClean="0"/>
              <a:t>7. 6. 2023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emf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mailto:peter.varga@upsvar.sk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Nadpis 27"/>
          <p:cNvSpPr>
            <a:spLocks noGrp="1"/>
          </p:cNvSpPr>
          <p:nvPr>
            <p:ph type="ctrTitle"/>
          </p:nvPr>
        </p:nvSpPr>
        <p:spPr>
          <a:xfrm>
            <a:off x="4644008" y="2420888"/>
            <a:ext cx="3528392" cy="1872208"/>
          </a:xfrm>
        </p:spPr>
        <p:txBody>
          <a:bodyPr>
            <a:normAutofit fontScale="90000"/>
          </a:bodyPr>
          <a:lstStyle/>
          <a:p>
            <a:pPr algn="l"/>
            <a:r>
              <a:rPr lang="sk-SK" altLang="sk-SK" sz="3200" b="1" dirty="0"/>
              <a:t>Zamestnávanie cudzincov na území</a:t>
            </a:r>
            <a:br>
              <a:rPr lang="sk-SK" altLang="sk-SK" sz="3200" b="1" dirty="0"/>
            </a:br>
            <a:r>
              <a:rPr lang="sk-SK" altLang="sk-SK" sz="3200" b="1" dirty="0"/>
              <a:t> Slovenskej republiky</a:t>
            </a:r>
            <a:endParaRPr lang="sk-SK" sz="32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spcBef>
                <a:spcPct val="0"/>
              </a:spcBef>
            </a:pPr>
            <a:r>
              <a:rPr lang="sk-SK" altLang="sk-SK" b="1" dirty="0" smtClean="0"/>
              <a:t> </a:t>
            </a:r>
          </a:p>
        </p:txBody>
      </p:sp>
      <p:cxnSp>
        <p:nvCxnSpPr>
          <p:cNvPr id="5" name="Rovná spojnica 4"/>
          <p:cNvCxnSpPr/>
          <p:nvPr/>
        </p:nvCxnSpPr>
        <p:spPr>
          <a:xfrm>
            <a:off x="4579620" y="0"/>
            <a:ext cx="19080" cy="2996952"/>
          </a:xfrm>
          <a:prstGeom prst="line">
            <a:avLst/>
          </a:prstGeom>
          <a:ln w="317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Rovná spojnica 7"/>
          <p:cNvCxnSpPr/>
          <p:nvPr/>
        </p:nvCxnSpPr>
        <p:spPr>
          <a:xfrm flipH="1">
            <a:off x="4596408" y="2996952"/>
            <a:ext cx="2292" cy="792088"/>
          </a:xfrm>
          <a:prstGeom prst="line">
            <a:avLst/>
          </a:prstGeom>
          <a:ln w="317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Rovná spojnica 13"/>
          <p:cNvCxnSpPr/>
          <p:nvPr/>
        </p:nvCxnSpPr>
        <p:spPr>
          <a:xfrm>
            <a:off x="4596408" y="3789040"/>
            <a:ext cx="2292" cy="3068960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7" name="Picture 3" descr="C:\Users\sebovamar\Desktop\znak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6888" y="2636912"/>
            <a:ext cx="1607733" cy="17794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22668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dĺžnik 18"/>
          <p:cNvSpPr/>
          <p:nvPr/>
        </p:nvSpPr>
        <p:spPr>
          <a:xfrm>
            <a:off x="467544" y="716928"/>
            <a:ext cx="8208912" cy="360040"/>
          </a:xfrm>
          <a:prstGeom prst="rect">
            <a:avLst/>
          </a:prstGeom>
          <a:solidFill>
            <a:schemeClr val="accent1">
              <a:lumMod val="75000"/>
            </a:schemeClr>
          </a:solidFill>
          <a:ln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46856" y="327879"/>
            <a:ext cx="7941568" cy="1138138"/>
          </a:xfrm>
          <a:noFill/>
        </p:spPr>
        <p:txBody>
          <a:bodyPr>
            <a:normAutofit/>
          </a:bodyPr>
          <a:lstStyle/>
          <a:p>
            <a:pPr algn="l"/>
            <a:r>
              <a:rPr lang="sk-SK" sz="2100" dirty="0">
                <a:solidFill>
                  <a:schemeClr val="bg1"/>
                </a:solidFill>
              </a:rPr>
              <a:t>Jednotné povolenie na pobyt a </a:t>
            </a:r>
            <a:r>
              <a:rPr lang="sk-SK" sz="2100" dirty="0" smtClean="0">
                <a:solidFill>
                  <a:schemeClr val="bg1"/>
                </a:solidFill>
              </a:rPr>
              <a:t>zamestnanie </a:t>
            </a:r>
            <a:endParaRPr lang="sk-SK" sz="2100" dirty="0">
              <a:solidFill>
                <a:schemeClr val="bg1"/>
              </a:solidFill>
            </a:endParaRPr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>
          <a:xfrm>
            <a:off x="467544" y="6021288"/>
            <a:ext cx="8280920" cy="700187"/>
          </a:xfrm>
        </p:spPr>
        <p:txBody>
          <a:bodyPr/>
          <a:lstStyle/>
          <a:p>
            <a:pPr algn="l"/>
            <a:r>
              <a:rPr lang="sk-SK" altLang="sk-SK" sz="1000" b="1" dirty="0"/>
              <a:t>Zamestnávanie cudzincov na území Slovenskej republiky</a:t>
            </a:r>
            <a:endParaRPr lang="sk-SK" sz="1000" dirty="0"/>
          </a:p>
        </p:txBody>
      </p:sp>
      <p:cxnSp>
        <p:nvCxnSpPr>
          <p:cNvPr id="15" name="Rovná spojnica 14"/>
          <p:cNvCxnSpPr/>
          <p:nvPr/>
        </p:nvCxnSpPr>
        <p:spPr>
          <a:xfrm>
            <a:off x="467544" y="6237312"/>
            <a:ext cx="5904656" cy="0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Rovná spojnica 15"/>
          <p:cNvCxnSpPr/>
          <p:nvPr/>
        </p:nvCxnSpPr>
        <p:spPr>
          <a:xfrm>
            <a:off x="7884368" y="6245204"/>
            <a:ext cx="1259632" cy="0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Zástupný symbol obsahu 4"/>
          <p:cNvSpPr>
            <a:spLocks noGrp="1"/>
          </p:cNvSpPr>
          <p:nvPr>
            <p:ph idx="1"/>
          </p:nvPr>
        </p:nvSpPr>
        <p:spPr>
          <a:xfrm>
            <a:off x="470268" y="1567333"/>
            <a:ext cx="8229600" cy="4525963"/>
          </a:xfrm>
        </p:spPr>
        <p:txBody>
          <a:bodyPr>
            <a:normAutofit/>
          </a:bodyPr>
          <a:lstStyle/>
          <a:p>
            <a:pPr marL="0" lvl="0" indent="0" eaLnBrk="0" fontAlgn="base" hangingPunct="0">
              <a:spcAft>
                <a:spcPct val="0"/>
              </a:spcAft>
              <a:buNone/>
              <a:defRPr/>
            </a:pPr>
            <a:r>
              <a:rPr lang="sk-SK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V prípade § 21b ods. 7 podmienkou </a:t>
            </a:r>
            <a:r>
              <a:rPr lang="sk-SK" sz="2000" dirty="0">
                <a:latin typeface="Arial" panose="020B0604020202020204" pitchFamily="34" charset="0"/>
                <a:cs typeface="Arial" panose="020B0604020202020204" pitchFamily="34" charset="0"/>
              </a:rPr>
              <a:t>na vydanie potvrdenia o možnosti obsadenia voľného pracovného miesta, ktoré obsahuje súhlas s jeho </a:t>
            </a:r>
            <a:r>
              <a:rPr lang="sk-SK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obsadením je nahlásenie </a:t>
            </a:r>
            <a:r>
              <a:rPr lang="sk-SK" sz="2000" dirty="0">
                <a:latin typeface="Arial" panose="020B0604020202020204" pitchFamily="34" charset="0"/>
                <a:cs typeface="Arial" panose="020B0604020202020204" pitchFamily="34" charset="0"/>
              </a:rPr>
              <a:t>VPM </a:t>
            </a:r>
            <a:endParaRPr lang="sk-SK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eaLnBrk="0" fontAlgn="base" hangingPunct="0">
              <a:spcAft>
                <a:spcPct val="0"/>
              </a:spcAft>
              <a:buNone/>
              <a:defRPr/>
            </a:pPr>
            <a:endParaRPr lang="sk-SK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eaLnBrk="0" fontAlgn="base" hangingPunct="0">
              <a:spcAft>
                <a:spcPct val="0"/>
              </a:spcAft>
              <a:buFont typeface="Wingdings" panose="05000000000000000000" pitchFamily="2" charset="2"/>
              <a:buChar char="q"/>
              <a:defRPr/>
            </a:pPr>
            <a:r>
              <a:rPr lang="sk-SK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najneskôr </a:t>
            </a:r>
            <a:r>
              <a:rPr lang="sk-SK" sz="2000" dirty="0">
                <a:latin typeface="Arial" panose="020B0604020202020204" pitchFamily="34" charset="0"/>
                <a:cs typeface="Arial" panose="020B0604020202020204" pitchFamily="34" charset="0"/>
              </a:rPr>
              <a:t>v deň podania žiadosti o udelenie prechodného pobytu na účel </a:t>
            </a:r>
            <a:r>
              <a:rPr lang="sk-SK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zamestnania alebo </a:t>
            </a:r>
            <a:r>
              <a:rPr lang="sk-SK" sz="2000" dirty="0">
                <a:latin typeface="Arial" panose="020B0604020202020204" pitchFamily="34" charset="0"/>
                <a:cs typeface="Arial" panose="020B0604020202020204" pitchFamily="34" charset="0"/>
              </a:rPr>
              <a:t>žiadosti o obnovenie prechodného pobytu na účel </a:t>
            </a:r>
            <a:r>
              <a:rPr lang="sk-SK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zamestnania</a:t>
            </a:r>
          </a:p>
          <a:p>
            <a:pPr marL="0" lvl="0" indent="0" eaLnBrk="0" fontAlgn="base" hangingPunct="0">
              <a:spcAft>
                <a:spcPct val="0"/>
              </a:spcAft>
              <a:buNone/>
              <a:defRPr/>
            </a:pPr>
            <a:endParaRPr lang="sk-SK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eaLnBrk="0" fontAlgn="base" hangingPunct="0">
              <a:spcAft>
                <a:spcPct val="0"/>
              </a:spcAft>
              <a:buFont typeface="Wingdings" panose="05000000000000000000" pitchFamily="2" charset="2"/>
              <a:buChar char="q"/>
              <a:defRPr/>
            </a:pPr>
            <a:r>
              <a:rPr lang="sk-SK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najneskôr </a:t>
            </a:r>
            <a:r>
              <a:rPr lang="sk-SK" sz="2000" dirty="0">
                <a:latin typeface="Arial" panose="020B0604020202020204" pitchFamily="34" charset="0"/>
                <a:cs typeface="Arial" panose="020B0604020202020204" pitchFamily="34" charset="0"/>
              </a:rPr>
              <a:t>v deň podania žiadosti o obnovenie prechodného pobytu na účel zamestnania, ak ide o štátneho príslušníka tretej krajiny, ktorý podal žiadosť o obnovenie prechodného pobytu na účel zamestnania na to isté pracovné miesto</a:t>
            </a:r>
            <a:endParaRPr lang="sk-SK" sz="20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4" name="Rovná spojnica 13"/>
          <p:cNvCxnSpPr/>
          <p:nvPr/>
        </p:nvCxnSpPr>
        <p:spPr>
          <a:xfrm>
            <a:off x="470268" y="716928"/>
            <a:ext cx="0" cy="360040"/>
          </a:xfrm>
          <a:prstGeom prst="line">
            <a:avLst/>
          </a:prstGeom>
          <a:ln w="317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Rovná spojnica 22"/>
          <p:cNvCxnSpPr/>
          <p:nvPr/>
        </p:nvCxnSpPr>
        <p:spPr>
          <a:xfrm>
            <a:off x="475716" y="356888"/>
            <a:ext cx="0" cy="360040"/>
          </a:xfrm>
          <a:prstGeom prst="line">
            <a:avLst/>
          </a:prstGeom>
          <a:ln w="317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Rovná spojnica 23"/>
          <p:cNvCxnSpPr/>
          <p:nvPr/>
        </p:nvCxnSpPr>
        <p:spPr>
          <a:xfrm>
            <a:off x="470268" y="1076968"/>
            <a:ext cx="0" cy="360040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5" name="Zástupný symbol obsahu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4208" y="6093296"/>
            <a:ext cx="1334656" cy="4177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6813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dĺžnik 18"/>
          <p:cNvSpPr/>
          <p:nvPr/>
        </p:nvSpPr>
        <p:spPr>
          <a:xfrm>
            <a:off x="467544" y="716928"/>
            <a:ext cx="8208912" cy="360040"/>
          </a:xfrm>
          <a:prstGeom prst="rect">
            <a:avLst/>
          </a:prstGeom>
          <a:solidFill>
            <a:schemeClr val="accent1">
              <a:lumMod val="75000"/>
            </a:schemeClr>
          </a:solidFill>
          <a:ln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46856" y="327879"/>
            <a:ext cx="7941568" cy="1138138"/>
          </a:xfrm>
          <a:noFill/>
        </p:spPr>
        <p:txBody>
          <a:bodyPr>
            <a:normAutofit/>
          </a:bodyPr>
          <a:lstStyle/>
          <a:p>
            <a:pPr algn="l"/>
            <a:r>
              <a:rPr lang="sk-SK" sz="2100" dirty="0">
                <a:solidFill>
                  <a:schemeClr val="bg1"/>
                </a:solidFill>
              </a:rPr>
              <a:t>Jednotne povolenie na pobyt a zamestnanie</a:t>
            </a:r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>
          <a:xfrm>
            <a:off x="467544" y="6021288"/>
            <a:ext cx="8280920" cy="700187"/>
          </a:xfrm>
        </p:spPr>
        <p:txBody>
          <a:bodyPr/>
          <a:lstStyle/>
          <a:p>
            <a:pPr algn="l"/>
            <a:r>
              <a:rPr lang="sk-SK" altLang="sk-SK" sz="1000" b="1" dirty="0"/>
              <a:t>Zamestnávanie cudzincov na území Slovenskej republiky</a:t>
            </a:r>
            <a:endParaRPr lang="sk-SK" sz="1000" dirty="0"/>
          </a:p>
        </p:txBody>
      </p:sp>
      <p:cxnSp>
        <p:nvCxnSpPr>
          <p:cNvPr id="15" name="Rovná spojnica 14"/>
          <p:cNvCxnSpPr/>
          <p:nvPr/>
        </p:nvCxnSpPr>
        <p:spPr>
          <a:xfrm>
            <a:off x="467544" y="6237312"/>
            <a:ext cx="5904656" cy="0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Rovná spojnica 15"/>
          <p:cNvCxnSpPr/>
          <p:nvPr/>
        </p:nvCxnSpPr>
        <p:spPr>
          <a:xfrm>
            <a:off x="7884368" y="6245204"/>
            <a:ext cx="1259632" cy="0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Rovná spojnica 13"/>
          <p:cNvCxnSpPr/>
          <p:nvPr/>
        </p:nvCxnSpPr>
        <p:spPr>
          <a:xfrm>
            <a:off x="470268" y="716928"/>
            <a:ext cx="0" cy="360040"/>
          </a:xfrm>
          <a:prstGeom prst="line">
            <a:avLst/>
          </a:prstGeom>
          <a:ln w="317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Rovná spojnica 22"/>
          <p:cNvCxnSpPr/>
          <p:nvPr/>
        </p:nvCxnSpPr>
        <p:spPr>
          <a:xfrm>
            <a:off x="475716" y="356888"/>
            <a:ext cx="0" cy="360040"/>
          </a:xfrm>
          <a:prstGeom prst="line">
            <a:avLst/>
          </a:prstGeom>
          <a:ln w="317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Rovná spojnica 23"/>
          <p:cNvCxnSpPr/>
          <p:nvPr/>
        </p:nvCxnSpPr>
        <p:spPr>
          <a:xfrm>
            <a:off x="470268" y="1076968"/>
            <a:ext cx="0" cy="360040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5" name="Zástupný symbol obsahu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4208" y="6093296"/>
            <a:ext cx="1334656" cy="417783"/>
          </a:xfrm>
          <a:prstGeom prst="rect">
            <a:avLst/>
          </a:prstGeom>
        </p:spPr>
      </p:pic>
      <p:pic>
        <p:nvPicPr>
          <p:cNvPr id="12" name="Obrázok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2471" y="1202762"/>
            <a:ext cx="7488832" cy="44063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" name="Zástupný objekt pre obsah 16">
            <a:extLst>
              <a:ext uri="{FF2B5EF4-FFF2-40B4-BE49-F238E27FC236}">
                <a16:creationId xmlns:a16="http://schemas.microsoft.com/office/drawing/2014/main" xmlns="" id="{00000000-0008-0000-0000-000034000000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07096" y="4833840"/>
            <a:ext cx="2939136" cy="18876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24475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dĺžnik 18"/>
          <p:cNvSpPr/>
          <p:nvPr/>
        </p:nvSpPr>
        <p:spPr>
          <a:xfrm>
            <a:off x="467544" y="716928"/>
            <a:ext cx="8208912" cy="360040"/>
          </a:xfrm>
          <a:prstGeom prst="rect">
            <a:avLst/>
          </a:prstGeom>
          <a:solidFill>
            <a:schemeClr val="accent1">
              <a:lumMod val="75000"/>
            </a:schemeClr>
          </a:solidFill>
          <a:ln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46856" y="327879"/>
            <a:ext cx="7941568" cy="1138138"/>
          </a:xfrm>
          <a:noFill/>
        </p:spPr>
        <p:txBody>
          <a:bodyPr>
            <a:normAutofit/>
          </a:bodyPr>
          <a:lstStyle/>
          <a:p>
            <a:pPr algn="l"/>
            <a:r>
              <a:rPr lang="sk-SK" sz="2100" dirty="0">
                <a:solidFill>
                  <a:schemeClr val="bg1"/>
                </a:solidFill>
              </a:rPr>
              <a:t>Jednotné povolenie na pobyt a </a:t>
            </a:r>
            <a:r>
              <a:rPr lang="sk-SK" sz="2100" dirty="0" smtClean="0">
                <a:solidFill>
                  <a:schemeClr val="bg1"/>
                </a:solidFill>
              </a:rPr>
              <a:t>zamestnanie - nedostatkové profesie</a:t>
            </a:r>
            <a:endParaRPr lang="sk-SK" sz="2100" dirty="0">
              <a:solidFill>
                <a:schemeClr val="bg1"/>
              </a:solidFill>
            </a:endParaRPr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>
          <a:xfrm>
            <a:off x="467544" y="6021288"/>
            <a:ext cx="8280920" cy="700187"/>
          </a:xfrm>
        </p:spPr>
        <p:txBody>
          <a:bodyPr/>
          <a:lstStyle/>
          <a:p>
            <a:pPr algn="l"/>
            <a:r>
              <a:rPr lang="sk-SK" altLang="sk-SK" sz="1000" b="1" dirty="0"/>
              <a:t>Zamestnávanie cudzincov na území Slovenskej republiky</a:t>
            </a:r>
            <a:endParaRPr lang="sk-SK" sz="1000" dirty="0"/>
          </a:p>
        </p:txBody>
      </p:sp>
      <p:cxnSp>
        <p:nvCxnSpPr>
          <p:cNvPr id="15" name="Rovná spojnica 14"/>
          <p:cNvCxnSpPr/>
          <p:nvPr/>
        </p:nvCxnSpPr>
        <p:spPr>
          <a:xfrm>
            <a:off x="467544" y="6237312"/>
            <a:ext cx="5904656" cy="0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Rovná spojnica 15"/>
          <p:cNvCxnSpPr/>
          <p:nvPr/>
        </p:nvCxnSpPr>
        <p:spPr>
          <a:xfrm>
            <a:off x="7884368" y="6245204"/>
            <a:ext cx="1259632" cy="0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Zástupný symbol obsahu 4"/>
          <p:cNvSpPr>
            <a:spLocks noGrp="1"/>
          </p:cNvSpPr>
          <p:nvPr>
            <p:ph idx="1"/>
          </p:nvPr>
        </p:nvSpPr>
        <p:spPr>
          <a:xfrm>
            <a:off x="470268" y="2708920"/>
            <a:ext cx="8229600" cy="3384376"/>
          </a:xfrm>
        </p:spPr>
        <p:txBody>
          <a:bodyPr>
            <a:normAutofit/>
          </a:bodyPr>
          <a:lstStyle/>
          <a:p>
            <a:pPr marL="0" indent="0" algn="ctr">
              <a:buNone/>
              <a:defRPr/>
            </a:pPr>
            <a:r>
              <a:rPr lang="sk-SK" altLang="sk-SK" sz="2800" b="1" dirty="0">
                <a:latin typeface="Arial" charset="0"/>
              </a:rPr>
              <a:t>Zamestnanie v nedostatkových </a:t>
            </a:r>
            <a:r>
              <a:rPr lang="sk-SK" altLang="sk-SK" sz="2800" b="1" dirty="0" smtClean="0">
                <a:latin typeface="Arial" charset="0"/>
              </a:rPr>
              <a:t>profesiách</a:t>
            </a:r>
          </a:p>
          <a:p>
            <a:pPr marL="0" indent="0" algn="ctr">
              <a:buNone/>
              <a:defRPr/>
            </a:pPr>
            <a:r>
              <a:rPr lang="sk-SK" altLang="sk-SK" sz="2800" dirty="0">
                <a:latin typeface="Arial" charset="0"/>
              </a:rPr>
              <a:t>Zrýchlený </a:t>
            </a:r>
            <a:r>
              <a:rPr lang="sk-SK" altLang="sk-SK" sz="2800" dirty="0" smtClean="0">
                <a:latin typeface="Arial" charset="0"/>
              </a:rPr>
              <a:t>proces / klasický proces</a:t>
            </a:r>
            <a:endParaRPr lang="sk-SK" sz="2800" dirty="0">
              <a:latin typeface="Arial" charset="0"/>
            </a:endParaRPr>
          </a:p>
        </p:txBody>
      </p:sp>
      <p:cxnSp>
        <p:nvCxnSpPr>
          <p:cNvPr id="14" name="Rovná spojnica 13"/>
          <p:cNvCxnSpPr/>
          <p:nvPr/>
        </p:nvCxnSpPr>
        <p:spPr>
          <a:xfrm>
            <a:off x="470268" y="716928"/>
            <a:ext cx="0" cy="360040"/>
          </a:xfrm>
          <a:prstGeom prst="line">
            <a:avLst/>
          </a:prstGeom>
          <a:ln w="317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Rovná spojnica 22"/>
          <p:cNvCxnSpPr/>
          <p:nvPr/>
        </p:nvCxnSpPr>
        <p:spPr>
          <a:xfrm>
            <a:off x="475716" y="356888"/>
            <a:ext cx="0" cy="360040"/>
          </a:xfrm>
          <a:prstGeom prst="line">
            <a:avLst/>
          </a:prstGeom>
          <a:ln w="317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Rovná spojnica 23"/>
          <p:cNvCxnSpPr/>
          <p:nvPr/>
        </p:nvCxnSpPr>
        <p:spPr>
          <a:xfrm>
            <a:off x="470268" y="1076968"/>
            <a:ext cx="0" cy="360040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5" name="Zástupný symbol obsahu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4208" y="6093296"/>
            <a:ext cx="1334656" cy="4177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0562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dĺžnik 18"/>
          <p:cNvSpPr/>
          <p:nvPr/>
        </p:nvSpPr>
        <p:spPr>
          <a:xfrm>
            <a:off x="467544" y="716928"/>
            <a:ext cx="8208912" cy="360040"/>
          </a:xfrm>
          <a:prstGeom prst="rect">
            <a:avLst/>
          </a:prstGeom>
          <a:solidFill>
            <a:schemeClr val="accent1">
              <a:lumMod val="75000"/>
            </a:schemeClr>
          </a:solidFill>
          <a:ln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46856" y="327879"/>
            <a:ext cx="7941568" cy="1138138"/>
          </a:xfrm>
          <a:noFill/>
        </p:spPr>
        <p:txBody>
          <a:bodyPr>
            <a:normAutofit/>
          </a:bodyPr>
          <a:lstStyle/>
          <a:p>
            <a:pPr algn="l"/>
            <a:r>
              <a:rPr lang="sk-SK" sz="2100" dirty="0">
                <a:solidFill>
                  <a:schemeClr val="bg1"/>
                </a:solidFill>
              </a:rPr>
              <a:t>Jednotné povolenie na pobyt a </a:t>
            </a:r>
            <a:r>
              <a:rPr lang="sk-SK" sz="2100" dirty="0" smtClean="0">
                <a:solidFill>
                  <a:schemeClr val="bg1"/>
                </a:solidFill>
              </a:rPr>
              <a:t>zamestnanie - nedostatkové profesie</a:t>
            </a:r>
            <a:endParaRPr lang="sk-SK" sz="2100" dirty="0">
              <a:solidFill>
                <a:schemeClr val="bg1"/>
              </a:solidFill>
            </a:endParaRPr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>
          <a:xfrm>
            <a:off x="467544" y="6021288"/>
            <a:ext cx="8280920" cy="700187"/>
          </a:xfrm>
        </p:spPr>
        <p:txBody>
          <a:bodyPr/>
          <a:lstStyle/>
          <a:p>
            <a:pPr algn="l"/>
            <a:r>
              <a:rPr lang="sk-SK" altLang="sk-SK" sz="1000" b="1" dirty="0"/>
              <a:t>Zamestnávanie cudzincov na území Slovenskej republiky</a:t>
            </a:r>
            <a:endParaRPr lang="sk-SK" sz="1000" dirty="0"/>
          </a:p>
        </p:txBody>
      </p:sp>
      <p:cxnSp>
        <p:nvCxnSpPr>
          <p:cNvPr id="15" name="Rovná spojnica 14"/>
          <p:cNvCxnSpPr/>
          <p:nvPr/>
        </p:nvCxnSpPr>
        <p:spPr>
          <a:xfrm>
            <a:off x="467544" y="6237312"/>
            <a:ext cx="5904656" cy="0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Rovná spojnica 15"/>
          <p:cNvCxnSpPr/>
          <p:nvPr/>
        </p:nvCxnSpPr>
        <p:spPr>
          <a:xfrm>
            <a:off x="7884368" y="6245204"/>
            <a:ext cx="1259632" cy="0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Zástupný symbol obsahu 4"/>
          <p:cNvSpPr>
            <a:spLocks noGrp="1"/>
          </p:cNvSpPr>
          <p:nvPr>
            <p:ph idx="1"/>
          </p:nvPr>
        </p:nvSpPr>
        <p:spPr>
          <a:xfrm>
            <a:off x="470268" y="1292993"/>
            <a:ext cx="8229600" cy="4800304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  <a:defRPr/>
            </a:pPr>
            <a:r>
              <a:rPr lang="sk-SK" sz="2900" u="sng" dirty="0">
                <a:latin typeface="Arial" charset="0"/>
              </a:rPr>
              <a:t>Nedostatkové profesie</a:t>
            </a:r>
            <a:r>
              <a:rPr lang="sk-SK" sz="2900" dirty="0">
                <a:latin typeface="Arial" charset="0"/>
              </a:rPr>
              <a:t> – zoznam zamestnaní s nedostatkom pracovnej sily za uplynulý kalendárny štvrťrok </a:t>
            </a:r>
            <a:r>
              <a:rPr lang="sk-SK" sz="2900" dirty="0">
                <a:solidFill>
                  <a:srgbClr val="FF0000"/>
                </a:solidFill>
                <a:latin typeface="Arial" charset="0"/>
              </a:rPr>
              <a:t>v </a:t>
            </a:r>
            <a:r>
              <a:rPr lang="sk-SK" sz="2900" dirty="0" smtClean="0">
                <a:solidFill>
                  <a:srgbClr val="FF0000"/>
                </a:solidFill>
                <a:latin typeface="Arial" charset="0"/>
              </a:rPr>
              <a:t>krajoch</a:t>
            </a:r>
            <a:r>
              <a:rPr lang="sk-SK" sz="2900" dirty="0" smtClean="0">
                <a:latin typeface="Arial" charset="0"/>
              </a:rPr>
              <a:t>.</a:t>
            </a:r>
            <a:endParaRPr lang="sk-SK" sz="2900" dirty="0">
              <a:latin typeface="Arial" charset="0"/>
            </a:endParaRPr>
          </a:p>
          <a:p>
            <a:pPr marL="0" indent="0">
              <a:buNone/>
              <a:defRPr/>
            </a:pPr>
            <a:endParaRPr lang="sk-SK" altLang="sk-SK" sz="2800" b="1" dirty="0">
              <a:latin typeface="Arial" charset="0"/>
            </a:endParaRPr>
          </a:p>
          <a:p>
            <a:pPr marL="0" indent="0">
              <a:buNone/>
              <a:tabLst>
                <a:tab pos="452438" algn="l"/>
              </a:tabLst>
              <a:defRPr/>
            </a:pPr>
            <a:r>
              <a:rPr lang="sk-SK" sz="2800" b="1" dirty="0" smtClean="0">
                <a:latin typeface="Arial" charset="0"/>
              </a:rPr>
              <a:t>Zrýchlenie</a:t>
            </a:r>
          </a:p>
          <a:p>
            <a:pPr>
              <a:buFontTx/>
              <a:buChar char="-"/>
              <a:tabLst>
                <a:tab pos="452438" algn="l"/>
              </a:tabLst>
              <a:defRPr/>
            </a:pPr>
            <a:r>
              <a:rPr lang="sk-SK" sz="2800" dirty="0" smtClean="0">
                <a:latin typeface="Arial" charset="0"/>
              </a:rPr>
              <a:t>nepožaduje </a:t>
            </a:r>
            <a:r>
              <a:rPr lang="sk-SK" sz="2800" dirty="0">
                <a:latin typeface="Arial" charset="0"/>
              </a:rPr>
              <a:t>sa uplynutie lehoty nahlásenia voľného pracovného miesta 20 pracovných dní pred podaním žiadosti o prechodný pobyt </a:t>
            </a:r>
            <a:r>
              <a:rPr lang="sk-SK" sz="2800" dirty="0" smtClean="0">
                <a:latin typeface="Arial" charset="0"/>
              </a:rPr>
              <a:t> na </a:t>
            </a:r>
            <a:r>
              <a:rPr lang="sk-SK" sz="2800" dirty="0" smtClean="0">
                <a:latin typeface="Arial" charset="0"/>
              </a:rPr>
              <a:t>zamestnanie </a:t>
            </a:r>
            <a:r>
              <a:rPr lang="sk-SK" sz="2900" dirty="0">
                <a:latin typeface="Arial" charset="0"/>
              </a:rPr>
              <a:t>ale </a:t>
            </a:r>
            <a:r>
              <a:rPr lang="sk-SK" sz="2900" dirty="0">
                <a:solidFill>
                  <a:srgbClr val="FF0000"/>
                </a:solidFill>
                <a:latin typeface="Arial" charset="0"/>
              </a:rPr>
              <a:t>nahlásenie VPM najneskôr v deň podania žiadosti o pobyt </a:t>
            </a:r>
            <a:endParaRPr lang="sk-SK" sz="2900" dirty="0">
              <a:solidFill>
                <a:srgbClr val="FF0000"/>
              </a:solidFill>
              <a:latin typeface="Arial" charset="0"/>
            </a:endParaRPr>
          </a:p>
          <a:p>
            <a:pPr>
              <a:buFontTx/>
              <a:buChar char="-"/>
              <a:tabLst>
                <a:tab pos="452438" algn="l"/>
              </a:tabLst>
              <a:defRPr/>
            </a:pPr>
            <a:r>
              <a:rPr lang="sk-SK" sz="2800" dirty="0" smtClean="0">
                <a:latin typeface="Arial" charset="0"/>
              </a:rPr>
              <a:t>úrad práce nevykoná prieskum trhu práce</a:t>
            </a:r>
          </a:p>
          <a:p>
            <a:pPr>
              <a:buFontTx/>
              <a:buChar char="-"/>
              <a:tabLst>
                <a:tab pos="452438" algn="l"/>
              </a:tabLst>
              <a:defRPr/>
            </a:pPr>
            <a:r>
              <a:rPr lang="sk-SK" sz="2800" dirty="0" smtClean="0">
                <a:latin typeface="Arial" charset="0"/>
              </a:rPr>
              <a:t>možnosť zamestnania hneď po podaní kompletnej žiadosti o prechodný pobyt – ako zaškolenie § 23 písm. u) zákona o službách zamestnanosti</a:t>
            </a:r>
            <a:endParaRPr lang="sk-SK" sz="2800" dirty="0">
              <a:latin typeface="Arial" charset="0"/>
            </a:endParaRPr>
          </a:p>
          <a:p>
            <a:pPr marL="0" indent="0">
              <a:lnSpc>
                <a:spcPct val="150000"/>
              </a:lnSpc>
              <a:buNone/>
              <a:defRPr/>
            </a:pPr>
            <a:r>
              <a:rPr lang="sk-SK" sz="2800" dirty="0">
                <a:latin typeface="Arial" charset="0"/>
              </a:rPr>
              <a:t>	</a:t>
            </a:r>
          </a:p>
          <a:p>
            <a:pPr marL="0" indent="0">
              <a:buNone/>
              <a:defRPr/>
            </a:pPr>
            <a:r>
              <a:rPr lang="sk-SK" sz="2800" dirty="0" smtClean="0">
                <a:latin typeface="Arial" charset="0"/>
              </a:rPr>
              <a:t>Obmedzenia pri </a:t>
            </a:r>
            <a:r>
              <a:rPr lang="sk-SK" sz="2800" u="sng" dirty="0" smtClean="0">
                <a:latin typeface="Arial" charset="0"/>
              </a:rPr>
              <a:t>zrýchlenom </a:t>
            </a:r>
            <a:r>
              <a:rPr lang="sk-SK" sz="2800" u="sng" dirty="0" smtClean="0">
                <a:latin typeface="Arial" charset="0"/>
              </a:rPr>
              <a:t>procese</a:t>
            </a:r>
            <a:r>
              <a:rPr lang="sk-SK" sz="2800" dirty="0" smtClean="0">
                <a:latin typeface="Arial" charset="0"/>
              </a:rPr>
              <a:t>:</a:t>
            </a:r>
            <a:endParaRPr lang="sk-SK" sz="2800" dirty="0">
              <a:latin typeface="Arial" charset="0"/>
            </a:endParaRPr>
          </a:p>
          <a:p>
            <a:pPr marL="361950" indent="-180975">
              <a:buNone/>
              <a:defRPr/>
            </a:pPr>
            <a:r>
              <a:rPr lang="sk-SK" sz="2800" dirty="0" smtClean="0">
                <a:latin typeface="Arial" charset="0"/>
              </a:rPr>
              <a:t>- </a:t>
            </a:r>
            <a:r>
              <a:rPr lang="sk-SK" sz="2800" dirty="0">
                <a:latin typeface="Arial" charset="0"/>
              </a:rPr>
              <a:t>len vybrané </a:t>
            </a:r>
            <a:r>
              <a:rPr lang="sk-SK" sz="2800" dirty="0" smtClean="0">
                <a:latin typeface="Arial" charset="0"/>
              </a:rPr>
              <a:t>(nedostatkové) profesie </a:t>
            </a:r>
            <a:r>
              <a:rPr lang="sk-SK" sz="2800" dirty="0" smtClean="0">
                <a:latin typeface="Arial" charset="0"/>
              </a:rPr>
              <a:t>v príslušnom kraji v </a:t>
            </a:r>
            <a:r>
              <a:rPr lang="sk-SK" sz="2800" dirty="0">
                <a:latin typeface="Arial" charset="0"/>
              </a:rPr>
              <a:t>čase podania žiadosti o prechodný </a:t>
            </a:r>
            <a:r>
              <a:rPr lang="sk-SK" sz="2800" dirty="0" smtClean="0">
                <a:latin typeface="Arial" charset="0"/>
              </a:rPr>
              <a:t>pobyt, a</a:t>
            </a:r>
            <a:endParaRPr lang="sk-SK" sz="2800" dirty="0">
              <a:latin typeface="Arial" charset="0"/>
            </a:endParaRPr>
          </a:p>
          <a:p>
            <a:pPr marL="361950" indent="-180975">
              <a:buNone/>
              <a:defRPr/>
            </a:pPr>
            <a:r>
              <a:rPr lang="sk-SK" sz="2800" dirty="0" smtClean="0">
                <a:latin typeface="Arial" charset="0"/>
              </a:rPr>
              <a:t>- len do </a:t>
            </a:r>
            <a:r>
              <a:rPr lang="sk-SK" sz="2800" dirty="0">
                <a:latin typeface="Arial" charset="0"/>
              </a:rPr>
              <a:t>30 % štátnych príslušníkov tretích krajín zrýchleným </a:t>
            </a:r>
            <a:r>
              <a:rPr lang="sk-SK" sz="2800" dirty="0" smtClean="0">
                <a:latin typeface="Arial" charset="0"/>
              </a:rPr>
              <a:t>procesom ku dňu podania žiadosti o prechodný pobyt</a:t>
            </a:r>
            <a:endParaRPr lang="sk-SK" sz="2800" dirty="0">
              <a:latin typeface="Arial" charset="0"/>
            </a:endParaRPr>
          </a:p>
        </p:txBody>
      </p:sp>
      <p:cxnSp>
        <p:nvCxnSpPr>
          <p:cNvPr id="14" name="Rovná spojnica 13"/>
          <p:cNvCxnSpPr/>
          <p:nvPr/>
        </p:nvCxnSpPr>
        <p:spPr>
          <a:xfrm>
            <a:off x="470268" y="716928"/>
            <a:ext cx="0" cy="360040"/>
          </a:xfrm>
          <a:prstGeom prst="line">
            <a:avLst/>
          </a:prstGeom>
          <a:ln w="317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Rovná spojnica 22"/>
          <p:cNvCxnSpPr/>
          <p:nvPr/>
        </p:nvCxnSpPr>
        <p:spPr>
          <a:xfrm>
            <a:off x="475716" y="356888"/>
            <a:ext cx="0" cy="360040"/>
          </a:xfrm>
          <a:prstGeom prst="line">
            <a:avLst/>
          </a:prstGeom>
          <a:ln w="317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Rovná spojnica 23"/>
          <p:cNvCxnSpPr/>
          <p:nvPr/>
        </p:nvCxnSpPr>
        <p:spPr>
          <a:xfrm>
            <a:off x="470268" y="1076968"/>
            <a:ext cx="0" cy="360040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5" name="Zástupný symbol obsahu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4208" y="6093296"/>
            <a:ext cx="1334656" cy="4177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213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dĺžnik 18"/>
          <p:cNvSpPr/>
          <p:nvPr/>
        </p:nvSpPr>
        <p:spPr>
          <a:xfrm>
            <a:off x="467544" y="716928"/>
            <a:ext cx="8208912" cy="360040"/>
          </a:xfrm>
          <a:prstGeom prst="rect">
            <a:avLst/>
          </a:prstGeom>
          <a:solidFill>
            <a:schemeClr val="accent1">
              <a:lumMod val="75000"/>
            </a:schemeClr>
          </a:solidFill>
          <a:ln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46856" y="327879"/>
            <a:ext cx="7941568" cy="1138138"/>
          </a:xfrm>
          <a:noFill/>
        </p:spPr>
        <p:txBody>
          <a:bodyPr>
            <a:normAutofit/>
          </a:bodyPr>
          <a:lstStyle/>
          <a:p>
            <a:pPr algn="l"/>
            <a:r>
              <a:rPr lang="sk-SK" sz="2100" dirty="0">
                <a:solidFill>
                  <a:schemeClr val="bg1"/>
                </a:solidFill>
              </a:rPr>
              <a:t>Jednotné povolenie na pobyt a </a:t>
            </a:r>
            <a:r>
              <a:rPr lang="sk-SK" sz="2100" dirty="0" smtClean="0">
                <a:solidFill>
                  <a:schemeClr val="bg1"/>
                </a:solidFill>
              </a:rPr>
              <a:t>zamestnanie - nedostatkové profesie</a:t>
            </a:r>
            <a:endParaRPr lang="sk-SK" sz="2100" dirty="0">
              <a:solidFill>
                <a:schemeClr val="bg1"/>
              </a:solidFill>
            </a:endParaRPr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>
          <a:xfrm>
            <a:off x="467544" y="6021288"/>
            <a:ext cx="8280920" cy="700187"/>
          </a:xfrm>
        </p:spPr>
        <p:txBody>
          <a:bodyPr/>
          <a:lstStyle/>
          <a:p>
            <a:pPr algn="l"/>
            <a:r>
              <a:rPr lang="sk-SK" altLang="sk-SK" sz="1000" b="1" dirty="0"/>
              <a:t>Zamestnávanie cudzincov na území Slovenskej republiky</a:t>
            </a:r>
            <a:endParaRPr lang="sk-SK" sz="1000" dirty="0"/>
          </a:p>
        </p:txBody>
      </p:sp>
      <p:cxnSp>
        <p:nvCxnSpPr>
          <p:cNvPr id="15" name="Rovná spojnica 14"/>
          <p:cNvCxnSpPr/>
          <p:nvPr/>
        </p:nvCxnSpPr>
        <p:spPr>
          <a:xfrm>
            <a:off x="467544" y="6237312"/>
            <a:ext cx="5904656" cy="0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Rovná spojnica 15"/>
          <p:cNvCxnSpPr/>
          <p:nvPr/>
        </p:nvCxnSpPr>
        <p:spPr>
          <a:xfrm>
            <a:off x="7884368" y="6245204"/>
            <a:ext cx="1259632" cy="0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Zástupný symbol obsahu 4"/>
          <p:cNvSpPr>
            <a:spLocks noGrp="1"/>
          </p:cNvSpPr>
          <p:nvPr>
            <p:ph idx="1"/>
          </p:nvPr>
        </p:nvSpPr>
        <p:spPr>
          <a:xfrm>
            <a:off x="470268" y="1567333"/>
            <a:ext cx="8229600" cy="4525963"/>
          </a:xfrm>
        </p:spPr>
        <p:txBody>
          <a:bodyPr>
            <a:normAutofit/>
          </a:bodyPr>
          <a:lstStyle/>
          <a:p>
            <a:pPr marL="361950" indent="-361950" algn="just">
              <a:spcBef>
                <a:spcPts val="600"/>
              </a:spcBef>
              <a:buFont typeface="Wingdings" pitchFamily="2" charset="2"/>
              <a:buChar char="v"/>
              <a:defRPr/>
            </a:pPr>
            <a:r>
              <a:rPr lang="sk-SK" sz="1900" b="1" dirty="0">
                <a:latin typeface="Arial" charset="0"/>
              </a:rPr>
              <a:t>§ 23a ods. 1 písm. u)</a:t>
            </a:r>
            <a:r>
              <a:rPr lang="sk-SK" sz="1900" dirty="0">
                <a:latin typeface="Arial" charset="0"/>
              </a:rPr>
              <a:t> – zaškolenie trvajúce najviac </a:t>
            </a:r>
            <a:r>
              <a:rPr lang="sk-SK" sz="1900" dirty="0">
                <a:solidFill>
                  <a:srgbClr val="FF0000"/>
                </a:solidFill>
                <a:latin typeface="Arial" charset="0"/>
              </a:rPr>
              <a:t>osem</a:t>
            </a:r>
            <a:r>
              <a:rPr lang="sk-SK" sz="1900" dirty="0">
                <a:latin typeface="Arial" charset="0"/>
              </a:rPr>
              <a:t> po sebe nasledujúcich týždňov v kalendárnom roku, ak štátny príslušník tretej krajiny </a:t>
            </a:r>
            <a:r>
              <a:rPr lang="sk-SK" sz="1900" u="sng" dirty="0">
                <a:latin typeface="Arial" charset="0"/>
              </a:rPr>
              <a:t>má podanú kompletnú žiadosť </a:t>
            </a:r>
            <a:r>
              <a:rPr lang="sk-SK" sz="1900" dirty="0">
                <a:latin typeface="Arial" charset="0"/>
              </a:rPr>
              <a:t>o udelenie prechodného pobytu na účel zamestnania </a:t>
            </a:r>
            <a:r>
              <a:rPr lang="sk-SK" sz="1900" b="1" dirty="0">
                <a:latin typeface="Arial" charset="0"/>
              </a:rPr>
              <a:t>na to isté pracovné miesto</a:t>
            </a:r>
            <a:r>
              <a:rPr lang="sk-SK" sz="1900" dirty="0">
                <a:latin typeface="Arial" charset="0"/>
              </a:rPr>
              <a:t> - prechodný pobyt sa nevyžaduje do 90 </a:t>
            </a:r>
            <a:r>
              <a:rPr lang="sk-SK" sz="1900" dirty="0" smtClean="0">
                <a:latin typeface="Arial" charset="0"/>
              </a:rPr>
              <a:t>dní </a:t>
            </a:r>
          </a:p>
          <a:p>
            <a:pPr marL="400050" lvl="1" indent="0" algn="just">
              <a:spcBef>
                <a:spcPts val="600"/>
              </a:spcBef>
              <a:buNone/>
              <a:defRPr/>
            </a:pPr>
            <a:r>
              <a:rPr lang="sk-SK" sz="20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Mimoriadna situácia</a:t>
            </a:r>
            <a:r>
              <a:rPr lang="sk-SK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– zaškolenie aj </a:t>
            </a:r>
            <a:r>
              <a:rPr lang="sk-SK" sz="2000" dirty="0">
                <a:latin typeface="Arial" panose="020B0604020202020204" pitchFamily="34" charset="0"/>
                <a:cs typeface="Arial" panose="020B0604020202020204" pitchFamily="34" charset="0"/>
              </a:rPr>
              <a:t>po uplynutí ôsmich týždňov na rovnakom pracovnom mieste až do skončenia konania o udelenie prechodného pobytu na účel zamestnania.</a:t>
            </a:r>
            <a:endParaRPr lang="sk-SK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endParaRPr lang="sk-SK" sz="1900" dirty="0">
              <a:latin typeface="Arial" charset="0"/>
            </a:endParaRPr>
          </a:p>
          <a:p>
            <a:pPr marL="361950" indent="-361950" algn="just">
              <a:buFont typeface="Wingdings" pitchFamily="2" charset="2"/>
              <a:buChar char="v"/>
              <a:defRPr/>
            </a:pPr>
            <a:r>
              <a:rPr lang="sk-SK" sz="1900" dirty="0">
                <a:latin typeface="Arial" charset="0"/>
              </a:rPr>
              <a:t>Podmienka na vydanie potvrdenia o možnosti obsadenia voľného pracovného miesta, ktoré obsahuje súhlas s jeho obsadením:</a:t>
            </a:r>
          </a:p>
          <a:p>
            <a:pPr lvl="1" algn="just">
              <a:buFontTx/>
              <a:buChar char="-"/>
              <a:defRPr/>
            </a:pPr>
            <a:r>
              <a:rPr lang="sk-SK" sz="1900" dirty="0">
                <a:latin typeface="Arial" charset="0"/>
              </a:rPr>
              <a:t>Zamestnávateľovi </a:t>
            </a:r>
            <a:r>
              <a:rPr lang="sk-SK" sz="1900" dirty="0">
                <a:solidFill>
                  <a:srgbClr val="FF0000"/>
                </a:solidFill>
                <a:latin typeface="Arial" charset="0"/>
              </a:rPr>
              <a:t>nebola uložená pokuta za porušenie</a:t>
            </a:r>
            <a:r>
              <a:rPr lang="sk-SK" sz="1900" dirty="0">
                <a:latin typeface="Arial" charset="0"/>
              </a:rPr>
              <a:t> zákazu nelegálneho zamestnávania v období piatich rokov pred podaním žiadosti o udelenie prechodného pobytu na účel zamestnania.</a:t>
            </a:r>
          </a:p>
          <a:p>
            <a:pPr marL="0" indent="0" algn="ctr">
              <a:buNone/>
              <a:defRPr/>
            </a:pPr>
            <a:endParaRPr lang="sk-SK" sz="2800" dirty="0">
              <a:latin typeface="Arial" charset="0"/>
            </a:endParaRPr>
          </a:p>
        </p:txBody>
      </p:sp>
      <p:cxnSp>
        <p:nvCxnSpPr>
          <p:cNvPr id="14" name="Rovná spojnica 13"/>
          <p:cNvCxnSpPr/>
          <p:nvPr/>
        </p:nvCxnSpPr>
        <p:spPr>
          <a:xfrm>
            <a:off x="470268" y="716928"/>
            <a:ext cx="0" cy="360040"/>
          </a:xfrm>
          <a:prstGeom prst="line">
            <a:avLst/>
          </a:prstGeom>
          <a:ln w="317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Rovná spojnica 22"/>
          <p:cNvCxnSpPr/>
          <p:nvPr/>
        </p:nvCxnSpPr>
        <p:spPr>
          <a:xfrm>
            <a:off x="475716" y="356888"/>
            <a:ext cx="0" cy="360040"/>
          </a:xfrm>
          <a:prstGeom prst="line">
            <a:avLst/>
          </a:prstGeom>
          <a:ln w="317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Rovná spojnica 23"/>
          <p:cNvCxnSpPr/>
          <p:nvPr/>
        </p:nvCxnSpPr>
        <p:spPr>
          <a:xfrm>
            <a:off x="470268" y="1076968"/>
            <a:ext cx="0" cy="360040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5" name="Zástupný symbol obsahu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4208" y="6093296"/>
            <a:ext cx="1334656" cy="4177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4547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dĺžnik 18"/>
          <p:cNvSpPr/>
          <p:nvPr/>
        </p:nvSpPr>
        <p:spPr>
          <a:xfrm>
            <a:off x="467544" y="716928"/>
            <a:ext cx="8208912" cy="360040"/>
          </a:xfrm>
          <a:prstGeom prst="rect">
            <a:avLst/>
          </a:prstGeom>
          <a:solidFill>
            <a:schemeClr val="accent1">
              <a:lumMod val="75000"/>
            </a:schemeClr>
          </a:solidFill>
          <a:ln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46856" y="327879"/>
            <a:ext cx="7941568" cy="1138138"/>
          </a:xfrm>
          <a:noFill/>
        </p:spPr>
        <p:txBody>
          <a:bodyPr>
            <a:normAutofit/>
          </a:bodyPr>
          <a:lstStyle/>
          <a:p>
            <a:pPr algn="l"/>
            <a:r>
              <a:rPr lang="sk-SK" sz="2100" dirty="0">
                <a:solidFill>
                  <a:schemeClr val="bg1"/>
                </a:solidFill>
              </a:rPr>
              <a:t>Jednotné povolenie na pobyt a </a:t>
            </a:r>
            <a:r>
              <a:rPr lang="sk-SK" sz="2100" dirty="0" smtClean="0">
                <a:solidFill>
                  <a:schemeClr val="bg1"/>
                </a:solidFill>
              </a:rPr>
              <a:t>zamestnanie – nedostatkové profesie</a:t>
            </a:r>
            <a:endParaRPr lang="sk-SK" sz="2100" dirty="0">
              <a:solidFill>
                <a:schemeClr val="bg1"/>
              </a:solidFill>
            </a:endParaRPr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>
          <a:xfrm>
            <a:off x="467544" y="6021288"/>
            <a:ext cx="8280920" cy="700187"/>
          </a:xfrm>
        </p:spPr>
        <p:txBody>
          <a:bodyPr/>
          <a:lstStyle/>
          <a:p>
            <a:pPr algn="l"/>
            <a:r>
              <a:rPr lang="sk-SK" altLang="sk-SK" sz="1000" b="1" dirty="0"/>
              <a:t>Zamestnávanie cudzincov na území Slovenskej republiky</a:t>
            </a:r>
            <a:endParaRPr lang="sk-SK" sz="1000" dirty="0"/>
          </a:p>
        </p:txBody>
      </p:sp>
      <p:cxnSp>
        <p:nvCxnSpPr>
          <p:cNvPr id="15" name="Rovná spojnica 14"/>
          <p:cNvCxnSpPr/>
          <p:nvPr/>
        </p:nvCxnSpPr>
        <p:spPr>
          <a:xfrm>
            <a:off x="467544" y="6237312"/>
            <a:ext cx="5904656" cy="0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Rovná spojnica 15"/>
          <p:cNvCxnSpPr/>
          <p:nvPr/>
        </p:nvCxnSpPr>
        <p:spPr>
          <a:xfrm>
            <a:off x="7884368" y="6245204"/>
            <a:ext cx="1259632" cy="0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Zástupný symbol obsahu 4"/>
          <p:cNvSpPr>
            <a:spLocks noGrp="1"/>
          </p:cNvSpPr>
          <p:nvPr>
            <p:ph idx="1"/>
          </p:nvPr>
        </p:nvSpPr>
        <p:spPr>
          <a:xfrm>
            <a:off x="323528" y="1466017"/>
            <a:ext cx="8712968" cy="4627279"/>
          </a:xfrm>
        </p:spPr>
        <p:txBody>
          <a:bodyPr>
            <a:normAutofit/>
          </a:bodyPr>
          <a:lstStyle/>
          <a:p>
            <a:pPr marL="0" indent="0" algn="just">
              <a:buNone/>
              <a:defRPr/>
            </a:pPr>
            <a:r>
              <a:rPr lang="sk-SK" sz="2000" dirty="0">
                <a:latin typeface="Arial" charset="0"/>
              </a:rPr>
              <a:t>Agentúra dočasného zamestnávania môže zamestnať a dočasne prideliť štátneho príslušníka tretej krajiny k užívateľskému zamestnávateľovi iba ak:</a:t>
            </a:r>
          </a:p>
          <a:p>
            <a:pPr marL="285750" indent="-285750" algn="just">
              <a:spcBef>
                <a:spcPts val="600"/>
              </a:spcBef>
              <a:defRPr/>
            </a:pPr>
            <a:r>
              <a:rPr lang="sk-SK" sz="2000" dirty="0">
                <a:latin typeface="Arial" charset="0"/>
              </a:rPr>
              <a:t>vykonáva činnosť </a:t>
            </a:r>
            <a:r>
              <a:rPr lang="sk-SK" sz="2000" b="1" dirty="0">
                <a:latin typeface="Arial" charset="0"/>
              </a:rPr>
              <a:t>najmenej tri roky</a:t>
            </a:r>
            <a:r>
              <a:rPr lang="sk-SK" sz="2000" dirty="0">
                <a:latin typeface="Arial" charset="0"/>
              </a:rPr>
              <a:t> pred podaním žiadosti o udelenie prechodného pobytu na účel zamestnania alebo žiadosti o obnovenie prechodného pobytu na účel zamestnania, </a:t>
            </a:r>
          </a:p>
          <a:p>
            <a:pPr marL="285750" indent="-285750" algn="just">
              <a:spcBef>
                <a:spcPts val="600"/>
              </a:spcBef>
              <a:defRPr/>
            </a:pPr>
            <a:r>
              <a:rPr lang="sk-SK" sz="2000" dirty="0">
                <a:latin typeface="Arial" charset="0"/>
              </a:rPr>
              <a:t>štátny príslušník tretej krajiny žiada o prechodný pobyt na účel zamestnania</a:t>
            </a:r>
            <a:r>
              <a:rPr lang="sk-SK" sz="2000" b="1" dirty="0">
                <a:latin typeface="Arial" charset="0"/>
              </a:rPr>
              <a:t> na základe potvrdenia</a:t>
            </a:r>
            <a:r>
              <a:rPr lang="sk-SK" sz="2000" dirty="0">
                <a:latin typeface="Arial" charset="0"/>
              </a:rPr>
              <a:t> </a:t>
            </a:r>
            <a:r>
              <a:rPr lang="sk-SK" sz="2000" b="1" dirty="0">
                <a:latin typeface="Arial" charset="0"/>
              </a:rPr>
              <a:t>o možnosti obsadenia voľného pracovného miesta</a:t>
            </a:r>
            <a:r>
              <a:rPr lang="sk-SK" sz="2000" dirty="0">
                <a:latin typeface="Arial" charset="0"/>
              </a:rPr>
              <a:t>,</a:t>
            </a:r>
          </a:p>
          <a:p>
            <a:pPr marL="285750" indent="-285750" algn="just">
              <a:spcBef>
                <a:spcPts val="600"/>
              </a:spcBef>
              <a:defRPr/>
            </a:pPr>
            <a:r>
              <a:rPr lang="sk-SK" sz="2000" dirty="0">
                <a:latin typeface="Arial" charset="0"/>
              </a:rPr>
              <a:t>vykonávané zamestnanie bude z aktuálneho zoznamu </a:t>
            </a:r>
            <a:r>
              <a:rPr lang="sk-SK" sz="2000" b="1" dirty="0">
                <a:latin typeface="Arial" charset="0"/>
              </a:rPr>
              <a:t>zamestnaní s nedostatkom pracovnej </a:t>
            </a:r>
            <a:r>
              <a:rPr lang="sk-SK" sz="2000" b="1" dirty="0" smtClean="0">
                <a:latin typeface="Arial" charset="0"/>
              </a:rPr>
              <a:t>sily</a:t>
            </a:r>
            <a:endParaRPr lang="sk-SK" sz="2000" dirty="0" smtClean="0">
              <a:latin typeface="Arial" charset="0"/>
            </a:endParaRPr>
          </a:p>
          <a:p>
            <a:pPr algn="just">
              <a:spcBef>
                <a:spcPts val="1200"/>
              </a:spcBef>
              <a:defRPr/>
            </a:pPr>
            <a:r>
              <a:rPr lang="sk-SK" sz="2000" dirty="0" smtClean="0">
                <a:latin typeface="Arial" charset="0"/>
              </a:rPr>
              <a:t>agentúra dočasného zamestnávania </a:t>
            </a:r>
            <a:r>
              <a:rPr lang="sk-SK" sz="2000" b="1" dirty="0" smtClean="0">
                <a:latin typeface="Arial" charset="0"/>
              </a:rPr>
              <a:t>nesmie</a:t>
            </a:r>
            <a:r>
              <a:rPr lang="sk-SK" sz="2000" dirty="0" smtClean="0">
                <a:latin typeface="Arial" charset="0"/>
              </a:rPr>
              <a:t> tohto štátneho príslušníka tretej krajiny v rámci udeleného prechodného pobytu na účel zamestnania </a:t>
            </a:r>
            <a:r>
              <a:rPr lang="sk-SK" sz="2000" u="sng" dirty="0" smtClean="0">
                <a:latin typeface="Arial" charset="0"/>
              </a:rPr>
              <a:t>dočasne prideliť k inému užívateľskému zamestnávateľovi</a:t>
            </a:r>
            <a:r>
              <a:rPr lang="sk-SK" sz="2000" dirty="0" smtClean="0">
                <a:latin typeface="Arial" charset="0"/>
              </a:rPr>
              <a:t>.</a:t>
            </a:r>
            <a:endParaRPr lang="sk-SK" sz="2000" dirty="0">
              <a:latin typeface="Arial" charset="0"/>
            </a:endParaRPr>
          </a:p>
        </p:txBody>
      </p:sp>
      <p:cxnSp>
        <p:nvCxnSpPr>
          <p:cNvPr id="14" name="Rovná spojnica 13"/>
          <p:cNvCxnSpPr/>
          <p:nvPr/>
        </p:nvCxnSpPr>
        <p:spPr>
          <a:xfrm>
            <a:off x="470268" y="716928"/>
            <a:ext cx="0" cy="360040"/>
          </a:xfrm>
          <a:prstGeom prst="line">
            <a:avLst/>
          </a:prstGeom>
          <a:ln w="317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Rovná spojnica 22"/>
          <p:cNvCxnSpPr/>
          <p:nvPr/>
        </p:nvCxnSpPr>
        <p:spPr>
          <a:xfrm>
            <a:off x="475716" y="356888"/>
            <a:ext cx="0" cy="360040"/>
          </a:xfrm>
          <a:prstGeom prst="line">
            <a:avLst/>
          </a:prstGeom>
          <a:ln w="317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Rovná spojnica 23"/>
          <p:cNvCxnSpPr/>
          <p:nvPr/>
        </p:nvCxnSpPr>
        <p:spPr>
          <a:xfrm>
            <a:off x="470268" y="1076968"/>
            <a:ext cx="0" cy="360040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5" name="Zástupný symbol obsahu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4208" y="6093296"/>
            <a:ext cx="1334656" cy="4177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9993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dĺžnik 18"/>
          <p:cNvSpPr/>
          <p:nvPr/>
        </p:nvSpPr>
        <p:spPr>
          <a:xfrm>
            <a:off x="467544" y="716928"/>
            <a:ext cx="8208912" cy="360040"/>
          </a:xfrm>
          <a:prstGeom prst="rect">
            <a:avLst/>
          </a:prstGeom>
          <a:solidFill>
            <a:schemeClr val="accent1">
              <a:lumMod val="75000"/>
            </a:schemeClr>
          </a:solidFill>
          <a:ln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46856" y="327879"/>
            <a:ext cx="7941568" cy="1138138"/>
          </a:xfrm>
          <a:noFill/>
        </p:spPr>
        <p:txBody>
          <a:bodyPr>
            <a:normAutofit/>
          </a:bodyPr>
          <a:lstStyle/>
          <a:p>
            <a:pPr algn="l"/>
            <a:r>
              <a:rPr lang="sk-SK" sz="2100" dirty="0">
                <a:solidFill>
                  <a:schemeClr val="bg1"/>
                </a:solidFill>
              </a:rPr>
              <a:t>Jednotné povolenie na pobyt a </a:t>
            </a:r>
            <a:r>
              <a:rPr lang="sk-SK" sz="2100" dirty="0" smtClean="0">
                <a:solidFill>
                  <a:schemeClr val="bg1"/>
                </a:solidFill>
              </a:rPr>
              <a:t>zamestnanie – nedostatkové profesie</a:t>
            </a:r>
            <a:endParaRPr lang="sk-SK" sz="2100" dirty="0">
              <a:solidFill>
                <a:schemeClr val="bg1"/>
              </a:solidFill>
            </a:endParaRPr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>
          <a:xfrm>
            <a:off x="467544" y="6021288"/>
            <a:ext cx="8280920" cy="700187"/>
          </a:xfrm>
        </p:spPr>
        <p:txBody>
          <a:bodyPr/>
          <a:lstStyle/>
          <a:p>
            <a:pPr algn="l"/>
            <a:r>
              <a:rPr lang="sk-SK" altLang="sk-SK" sz="1000" b="1" dirty="0"/>
              <a:t>Zamestnávanie cudzincov na území Slovenskej republiky</a:t>
            </a:r>
            <a:endParaRPr lang="sk-SK" sz="1000" dirty="0"/>
          </a:p>
        </p:txBody>
      </p:sp>
      <p:cxnSp>
        <p:nvCxnSpPr>
          <p:cNvPr id="15" name="Rovná spojnica 14"/>
          <p:cNvCxnSpPr/>
          <p:nvPr/>
        </p:nvCxnSpPr>
        <p:spPr>
          <a:xfrm>
            <a:off x="467544" y="6237312"/>
            <a:ext cx="5904656" cy="0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Rovná spojnica 15"/>
          <p:cNvCxnSpPr/>
          <p:nvPr/>
        </p:nvCxnSpPr>
        <p:spPr>
          <a:xfrm>
            <a:off x="7884368" y="6245204"/>
            <a:ext cx="1259632" cy="0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Zástupný symbol obsahu 4"/>
          <p:cNvSpPr>
            <a:spLocks noGrp="1"/>
          </p:cNvSpPr>
          <p:nvPr>
            <p:ph idx="1"/>
          </p:nvPr>
        </p:nvSpPr>
        <p:spPr>
          <a:xfrm>
            <a:off x="475716" y="1466017"/>
            <a:ext cx="8344756" cy="4627279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  <a:defRPr/>
            </a:pPr>
            <a:r>
              <a:rPr lang="sk-SK" sz="2200" dirty="0" smtClean="0">
                <a:latin typeface="Arial" charset="0"/>
              </a:rPr>
              <a:t>Zrýchlený proces - ku </a:t>
            </a:r>
            <a:r>
              <a:rPr lang="sk-SK" sz="2200" dirty="0">
                <a:latin typeface="Arial" charset="0"/>
              </a:rPr>
              <a:t>dňu podania žiadosti o udelenie prechodného pobytu na účel zamestnania </a:t>
            </a:r>
            <a:r>
              <a:rPr lang="sk-SK" sz="2200" b="1" dirty="0">
                <a:latin typeface="Arial" charset="0"/>
              </a:rPr>
              <a:t>užívateľsky zamestnávateľ </a:t>
            </a:r>
            <a:r>
              <a:rPr lang="sk-SK" sz="2200" u="sng" dirty="0">
                <a:latin typeface="Arial" charset="0"/>
              </a:rPr>
              <a:t>zamestnáva menej ako 30 % štátnych príslušníkov tretej krajiny</a:t>
            </a:r>
            <a:r>
              <a:rPr lang="sk-SK" sz="2200" dirty="0">
                <a:latin typeface="Arial" charset="0"/>
              </a:rPr>
              <a:t> z celkového počtu </a:t>
            </a:r>
            <a:r>
              <a:rPr lang="sk-SK" sz="2200" dirty="0" smtClean="0">
                <a:latin typeface="Arial" charset="0"/>
              </a:rPr>
              <a:t>zamestnancov.</a:t>
            </a:r>
          </a:p>
          <a:p>
            <a:pPr marL="0" indent="0" algn="just">
              <a:buNone/>
              <a:defRPr/>
            </a:pPr>
            <a:endParaRPr lang="sk-SK" sz="2200" dirty="0">
              <a:latin typeface="Arial" charset="0"/>
            </a:endParaRPr>
          </a:p>
          <a:p>
            <a:pPr marL="0" lvl="1" indent="0" algn="just">
              <a:buNone/>
              <a:defRPr/>
            </a:pPr>
            <a:r>
              <a:rPr lang="sk-SK" sz="2200" dirty="0">
                <a:latin typeface="Arial" charset="0"/>
              </a:rPr>
              <a:t>Zamestnávateľovi (ADZ), ktorý má záujem prijať do zamestnania štátneho príslušníka tretej krajiny a užívateľskému zamestnávateľovi, </a:t>
            </a:r>
            <a:r>
              <a:rPr lang="sk-SK" sz="2200" u="sng" dirty="0">
                <a:solidFill>
                  <a:srgbClr val="FF0000"/>
                </a:solidFill>
                <a:latin typeface="Arial" charset="0"/>
              </a:rPr>
              <a:t>nebola uložená pokuta za porušenie zákazu </a:t>
            </a:r>
            <a:r>
              <a:rPr lang="sk-SK" sz="2200" u="sng" dirty="0">
                <a:latin typeface="Arial" charset="0"/>
              </a:rPr>
              <a:t>nelegálneho zamestnávania v období piatich rokov</a:t>
            </a:r>
            <a:r>
              <a:rPr lang="sk-SK" sz="2200" dirty="0">
                <a:latin typeface="Arial" charset="0"/>
              </a:rPr>
              <a:t> pred podaním žiadosti o udelenie prechodného pobytu na účel zamestnania. </a:t>
            </a:r>
            <a:endParaRPr lang="sk-SK" sz="2200" dirty="0" smtClean="0">
              <a:latin typeface="Arial" charset="0"/>
            </a:endParaRPr>
          </a:p>
          <a:p>
            <a:pPr marL="0" lvl="1" indent="0" algn="just">
              <a:buNone/>
              <a:defRPr/>
            </a:pPr>
            <a:endParaRPr lang="sk-SK" sz="2000" dirty="0">
              <a:latin typeface="Arial" charset="0"/>
            </a:endParaRPr>
          </a:p>
          <a:p>
            <a:pPr marL="0" lvl="1" indent="0" algn="just">
              <a:buNone/>
              <a:defRPr/>
            </a:pPr>
            <a:r>
              <a:rPr lang="sk-SK" sz="2200" dirty="0" smtClean="0">
                <a:latin typeface="Arial" charset="0"/>
              </a:rPr>
              <a:t>Klasický proces - povinnosť </a:t>
            </a:r>
            <a:r>
              <a:rPr lang="sk-SK" sz="2200" dirty="0">
                <a:latin typeface="Arial" charset="0"/>
              </a:rPr>
              <a:t>nahlásenia VPM </a:t>
            </a:r>
            <a:r>
              <a:rPr lang="sk-SK" sz="2200" u="sng" dirty="0">
                <a:latin typeface="Arial" charset="0"/>
              </a:rPr>
              <a:t>najmenej 20 pracovných dní</a:t>
            </a:r>
            <a:r>
              <a:rPr lang="sk-SK" sz="2200" dirty="0">
                <a:latin typeface="Arial" charset="0"/>
              </a:rPr>
              <a:t> pred podaním žiadosti o udelenie prechodného pobytu na účel zamestnania resp. pred podaním žiadosti o obnovenie prechodného pobytu na účel zamestnania – </a:t>
            </a:r>
            <a:r>
              <a:rPr lang="sk-SK" sz="2200" u="sng" dirty="0">
                <a:latin typeface="Arial" charset="0"/>
              </a:rPr>
              <a:t>užívateľský zamestnávateľ</a:t>
            </a:r>
            <a:endParaRPr lang="sk-SK" sz="2200" dirty="0">
              <a:latin typeface="Arial" charset="0"/>
            </a:endParaRPr>
          </a:p>
          <a:p>
            <a:pPr marL="0" indent="0" algn="just">
              <a:buNone/>
              <a:defRPr/>
            </a:pPr>
            <a:endParaRPr lang="sk-SK" sz="2000" b="1" dirty="0">
              <a:latin typeface="Arial" charset="0"/>
            </a:endParaRPr>
          </a:p>
        </p:txBody>
      </p:sp>
      <p:cxnSp>
        <p:nvCxnSpPr>
          <p:cNvPr id="14" name="Rovná spojnica 13"/>
          <p:cNvCxnSpPr/>
          <p:nvPr/>
        </p:nvCxnSpPr>
        <p:spPr>
          <a:xfrm>
            <a:off x="470268" y="716928"/>
            <a:ext cx="0" cy="360040"/>
          </a:xfrm>
          <a:prstGeom prst="line">
            <a:avLst/>
          </a:prstGeom>
          <a:ln w="317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Rovná spojnica 22"/>
          <p:cNvCxnSpPr/>
          <p:nvPr/>
        </p:nvCxnSpPr>
        <p:spPr>
          <a:xfrm>
            <a:off x="475716" y="356888"/>
            <a:ext cx="0" cy="360040"/>
          </a:xfrm>
          <a:prstGeom prst="line">
            <a:avLst/>
          </a:prstGeom>
          <a:ln w="317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Rovná spojnica 23"/>
          <p:cNvCxnSpPr/>
          <p:nvPr/>
        </p:nvCxnSpPr>
        <p:spPr>
          <a:xfrm>
            <a:off x="470268" y="1076968"/>
            <a:ext cx="0" cy="360040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5" name="Zástupný symbol obsahu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4208" y="6093296"/>
            <a:ext cx="1334656" cy="4177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2367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dĺžnik 18"/>
          <p:cNvSpPr/>
          <p:nvPr/>
        </p:nvSpPr>
        <p:spPr>
          <a:xfrm>
            <a:off x="467544" y="716928"/>
            <a:ext cx="8208912" cy="360040"/>
          </a:xfrm>
          <a:prstGeom prst="rect">
            <a:avLst/>
          </a:prstGeom>
          <a:solidFill>
            <a:schemeClr val="accent1">
              <a:lumMod val="75000"/>
            </a:schemeClr>
          </a:solidFill>
          <a:ln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46856" y="327879"/>
            <a:ext cx="7941568" cy="1138138"/>
          </a:xfrm>
          <a:noFill/>
        </p:spPr>
        <p:txBody>
          <a:bodyPr>
            <a:normAutofit/>
          </a:bodyPr>
          <a:lstStyle/>
          <a:p>
            <a:pPr algn="l"/>
            <a:r>
              <a:rPr lang="sk-SK" sz="2100" dirty="0" smtClean="0">
                <a:solidFill>
                  <a:schemeClr val="bg1"/>
                </a:solidFill>
              </a:rPr>
              <a:t>Jednotne povolenie na pobyt a zamestnanie – </a:t>
            </a:r>
            <a:r>
              <a:rPr lang="sk-SK" sz="2100" dirty="0" smtClean="0">
                <a:solidFill>
                  <a:schemeClr val="bg1"/>
                </a:solidFill>
              </a:rPr>
              <a:t>národné víza</a:t>
            </a:r>
            <a:endParaRPr lang="sk-SK" sz="2100" dirty="0">
              <a:solidFill>
                <a:schemeClr val="bg1"/>
              </a:solidFill>
            </a:endParaRPr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>
          <a:xfrm>
            <a:off x="467544" y="6021288"/>
            <a:ext cx="8280920" cy="700187"/>
          </a:xfrm>
        </p:spPr>
        <p:txBody>
          <a:bodyPr/>
          <a:lstStyle/>
          <a:p>
            <a:pPr algn="l"/>
            <a:r>
              <a:rPr lang="sk-SK" altLang="sk-SK" sz="1000" b="1" dirty="0"/>
              <a:t>Zamestnávanie cudzincov na území Slovenskej republiky</a:t>
            </a:r>
            <a:endParaRPr lang="sk-SK" sz="1000" dirty="0"/>
          </a:p>
        </p:txBody>
      </p:sp>
      <p:cxnSp>
        <p:nvCxnSpPr>
          <p:cNvPr id="15" name="Rovná spojnica 14"/>
          <p:cNvCxnSpPr/>
          <p:nvPr/>
        </p:nvCxnSpPr>
        <p:spPr>
          <a:xfrm>
            <a:off x="467544" y="6237312"/>
            <a:ext cx="5904656" cy="0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Rovná spojnica 15"/>
          <p:cNvCxnSpPr/>
          <p:nvPr/>
        </p:nvCxnSpPr>
        <p:spPr>
          <a:xfrm>
            <a:off x="7884368" y="6245204"/>
            <a:ext cx="1259632" cy="0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Zástupný symbol obsahu 4"/>
          <p:cNvSpPr>
            <a:spLocks noGrp="1"/>
          </p:cNvSpPr>
          <p:nvPr>
            <p:ph idx="1"/>
          </p:nvPr>
        </p:nvSpPr>
        <p:spPr>
          <a:xfrm>
            <a:off x="446856" y="1480671"/>
            <a:ext cx="8253012" cy="4525963"/>
          </a:xfrm>
        </p:spPr>
        <p:txBody>
          <a:bodyPr>
            <a:noAutofit/>
          </a:bodyPr>
          <a:lstStyle/>
          <a:p>
            <a:pPr marL="0" indent="0">
              <a:buFontTx/>
              <a:buNone/>
              <a:defRPr/>
            </a:pPr>
            <a:r>
              <a:rPr lang="sk-SK" altLang="sk-SK" sz="1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Vlada SR koncom roka 2021 schválila nariadenia, ktorými sa stanovili podmienky zamestnávania štátnych príslušníkov tretích krajín podľa </a:t>
            </a:r>
            <a:r>
              <a:rPr lang="sk-SK" altLang="sk-SK" sz="1800" u="sng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§ 23a ods. 1 písm. </a:t>
            </a:r>
            <a:r>
              <a:rPr lang="sk-SK" altLang="sk-SK" sz="1800" u="sng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ag</a:t>
            </a:r>
            <a:r>
              <a:rPr lang="sk-SK" altLang="sk-SK" sz="1800" u="sng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tretí bod zákona o službách zamestnanosti</a:t>
            </a:r>
            <a:r>
              <a:rPr lang="sk-SK" altLang="sk-SK" sz="1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sk-SK" sz="1800" i="1" dirty="0">
                <a:latin typeface="Arial" panose="020B0604020202020204" pitchFamily="34" charset="0"/>
                <a:cs typeface="Arial" panose="020B0604020202020204" pitchFamily="34" charset="0"/>
              </a:rPr>
              <a:t>ide o záujem Slovenskej republiky, ktorý schválila vláda Slovenskej republiky</a:t>
            </a:r>
            <a:r>
              <a:rPr lang="sk-SK" sz="1800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sk-SK" altLang="sk-SK" sz="1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na základe </a:t>
            </a:r>
            <a:r>
              <a:rPr lang="sk-SK" altLang="sk-SK" sz="1800" u="sng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národných víz.</a:t>
            </a:r>
            <a:endParaRPr lang="sk-SK" altLang="sk-SK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68288" indent="-268288" algn="just">
              <a:buFontTx/>
              <a:buAutoNum type="alphaLcParenR"/>
              <a:defRPr/>
            </a:pPr>
            <a:r>
              <a:rPr lang="sk-SK" altLang="sk-SK" sz="1800" b="1" dirty="0" smtClean="0">
                <a:solidFill>
                  <a:srgbClr val="07070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Nariadenie </a:t>
            </a:r>
            <a:r>
              <a:rPr lang="sk-SK" altLang="sk-SK" sz="1800" b="1" dirty="0">
                <a:solidFill>
                  <a:srgbClr val="07070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vlády Slovenskej republiky č. 520/2021 z 8.12.2021 o záujme Slovenskej republiky udeliť národné vízum vybraným skupinám štátnych príslušníkov tretích krajín</a:t>
            </a:r>
            <a:r>
              <a:rPr lang="sk-SK" altLang="sk-SK" sz="1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(pre rok 2022 vodiči ťažkého nákladného vozidla a kamiónu, vodiči autobusu)</a:t>
            </a:r>
          </a:p>
          <a:p>
            <a:pPr marL="268288" indent="-268288" algn="just">
              <a:buFontTx/>
              <a:buAutoNum type="alphaLcParenR"/>
              <a:defRPr/>
            </a:pPr>
            <a:r>
              <a:rPr lang="sk-SK" altLang="sk-SK" sz="1800" b="1" dirty="0" smtClean="0">
                <a:solidFill>
                  <a:srgbClr val="07070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Nariadenie </a:t>
            </a:r>
            <a:r>
              <a:rPr lang="sk-SK" altLang="sk-SK" sz="1800" b="1" dirty="0">
                <a:solidFill>
                  <a:srgbClr val="07070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vlády Slovenskej republiky č. 521/2021 z 14.12.2021 o záujme Slovenskej republiky udeliť národné vízum pre vysokokvalifikovaných štátnych príslušníkov tretích krajín</a:t>
            </a:r>
            <a:r>
              <a:rPr lang="sk-SK" altLang="sk-SK" sz="1800" dirty="0">
                <a:solidFill>
                  <a:srgbClr val="07070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na účely zamestnania a hľadania si zamestnania</a:t>
            </a:r>
          </a:p>
          <a:p>
            <a:pPr marL="268288" indent="-268288" algn="just">
              <a:buFontTx/>
              <a:buAutoNum type="alphaLcParenR"/>
              <a:defRPr/>
            </a:pPr>
            <a:r>
              <a:rPr lang="sk-SK" sz="1800" b="1" dirty="0" smtClean="0">
                <a:solidFill>
                  <a:srgbClr val="07070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Nariadenie </a:t>
            </a:r>
            <a:r>
              <a:rPr lang="sk-SK" sz="1800" b="1" dirty="0">
                <a:solidFill>
                  <a:srgbClr val="07070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č. 269/2022 Z. z. o záujme SR udeliť národné víza </a:t>
            </a:r>
            <a:r>
              <a:rPr lang="sk-SK" sz="1800" b="1" dirty="0" err="1">
                <a:solidFill>
                  <a:srgbClr val="07070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relokovaným</a:t>
            </a:r>
            <a:r>
              <a:rPr lang="sk-SK" sz="1800" b="1" dirty="0">
                <a:solidFill>
                  <a:srgbClr val="07070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štátnym príslušníkom tretích krajín a ich rodinným príslušníkom na účel zamestnania s účinnosťou od 23.7.2022</a:t>
            </a:r>
            <a:endParaRPr lang="sk-SK" altLang="sk-SK" sz="1800" b="1" dirty="0">
              <a:solidFill>
                <a:srgbClr val="070707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4" name="Rovná spojnica 13"/>
          <p:cNvCxnSpPr/>
          <p:nvPr/>
        </p:nvCxnSpPr>
        <p:spPr>
          <a:xfrm>
            <a:off x="470268" y="716928"/>
            <a:ext cx="0" cy="360040"/>
          </a:xfrm>
          <a:prstGeom prst="line">
            <a:avLst/>
          </a:prstGeom>
          <a:ln w="317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Rovná spojnica 22"/>
          <p:cNvCxnSpPr/>
          <p:nvPr/>
        </p:nvCxnSpPr>
        <p:spPr>
          <a:xfrm>
            <a:off x="475716" y="356888"/>
            <a:ext cx="0" cy="360040"/>
          </a:xfrm>
          <a:prstGeom prst="line">
            <a:avLst/>
          </a:prstGeom>
          <a:ln w="317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Rovná spojnica 23"/>
          <p:cNvCxnSpPr/>
          <p:nvPr/>
        </p:nvCxnSpPr>
        <p:spPr>
          <a:xfrm>
            <a:off x="470268" y="1076968"/>
            <a:ext cx="0" cy="360040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5" name="Zástupný symbol obsahu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4208" y="6093296"/>
            <a:ext cx="1334656" cy="4177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6015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dĺžnik 18"/>
          <p:cNvSpPr/>
          <p:nvPr/>
        </p:nvSpPr>
        <p:spPr>
          <a:xfrm>
            <a:off x="467544" y="716928"/>
            <a:ext cx="8208912" cy="360040"/>
          </a:xfrm>
          <a:prstGeom prst="rect">
            <a:avLst/>
          </a:prstGeom>
          <a:solidFill>
            <a:schemeClr val="accent1">
              <a:lumMod val="75000"/>
            </a:schemeClr>
          </a:solidFill>
          <a:ln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46856" y="327879"/>
            <a:ext cx="7941568" cy="1138138"/>
          </a:xfrm>
          <a:noFill/>
        </p:spPr>
        <p:txBody>
          <a:bodyPr>
            <a:normAutofit/>
          </a:bodyPr>
          <a:lstStyle/>
          <a:p>
            <a:pPr algn="l"/>
            <a:endParaRPr lang="sk-SK" sz="2100" dirty="0">
              <a:solidFill>
                <a:schemeClr val="bg1"/>
              </a:solidFill>
            </a:endParaRPr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>
          <a:xfrm>
            <a:off x="467544" y="6021288"/>
            <a:ext cx="8280920" cy="700187"/>
          </a:xfrm>
        </p:spPr>
        <p:txBody>
          <a:bodyPr/>
          <a:lstStyle/>
          <a:p>
            <a:pPr algn="l"/>
            <a:r>
              <a:rPr lang="sk-SK" altLang="sk-SK" sz="1000" b="1" dirty="0"/>
              <a:t>Zamestnávanie cudzincov na území Slovenskej republiky</a:t>
            </a:r>
            <a:endParaRPr lang="sk-SK" sz="1000" dirty="0"/>
          </a:p>
        </p:txBody>
      </p:sp>
      <p:cxnSp>
        <p:nvCxnSpPr>
          <p:cNvPr id="15" name="Rovná spojnica 14"/>
          <p:cNvCxnSpPr/>
          <p:nvPr/>
        </p:nvCxnSpPr>
        <p:spPr>
          <a:xfrm>
            <a:off x="467544" y="6237312"/>
            <a:ext cx="5904656" cy="0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Rovná spojnica 15"/>
          <p:cNvCxnSpPr/>
          <p:nvPr/>
        </p:nvCxnSpPr>
        <p:spPr>
          <a:xfrm>
            <a:off x="7884368" y="6245204"/>
            <a:ext cx="1259632" cy="0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Zástupný symbol obsahu 4"/>
          <p:cNvSpPr>
            <a:spLocks noGrp="1"/>
          </p:cNvSpPr>
          <p:nvPr>
            <p:ph idx="1"/>
          </p:nvPr>
        </p:nvSpPr>
        <p:spPr>
          <a:xfrm>
            <a:off x="470268" y="2564904"/>
            <a:ext cx="8229600" cy="3528392"/>
          </a:xfrm>
        </p:spPr>
        <p:txBody>
          <a:bodyPr>
            <a:normAutofit/>
          </a:bodyPr>
          <a:lstStyle/>
          <a:p>
            <a:pPr lvl="0" algn="ctr" eaLnBrk="0" fontAlgn="base" hangingPunct="0">
              <a:spcAft>
                <a:spcPct val="0"/>
              </a:spcAft>
              <a:buNone/>
            </a:pPr>
            <a:r>
              <a:rPr lang="sk-SK" altLang="sk-SK" b="1" kern="0" dirty="0">
                <a:solidFill>
                  <a:srgbClr val="333399"/>
                </a:solidFill>
                <a:latin typeface="Arial"/>
              </a:rPr>
              <a:t>Ďakujem Vám za pozornosť</a:t>
            </a:r>
            <a:endParaRPr lang="sk-SK" altLang="sk-SK" b="1" kern="0" dirty="0">
              <a:solidFill>
                <a:srgbClr val="333399"/>
              </a:solidFill>
              <a:latin typeface="Comic Sans MS" pitchFamily="66" charset="0"/>
            </a:endParaRPr>
          </a:p>
          <a:p>
            <a:pPr lvl="0" eaLnBrk="0" fontAlgn="base" hangingPunct="0">
              <a:spcAft>
                <a:spcPct val="0"/>
              </a:spcAft>
              <a:buNone/>
            </a:pPr>
            <a:endParaRPr lang="sk-SK" altLang="sk-SK" sz="4800" b="1" kern="0" dirty="0">
              <a:solidFill>
                <a:srgbClr val="333399"/>
              </a:solidFill>
              <a:latin typeface="Comic Sans MS" pitchFamily="66" charset="0"/>
            </a:endParaRPr>
          </a:p>
          <a:p>
            <a:pPr lvl="0" eaLnBrk="0" fontAlgn="base" hangingPunct="0">
              <a:lnSpc>
                <a:spcPct val="70000"/>
              </a:lnSpc>
              <a:spcAft>
                <a:spcPct val="0"/>
              </a:spcAft>
              <a:buNone/>
            </a:pPr>
            <a:r>
              <a:rPr lang="sk-SK" altLang="sk-SK" sz="1800" b="1" kern="0" dirty="0">
                <a:solidFill>
                  <a:srgbClr val="800080"/>
                </a:solidFill>
                <a:latin typeface="Arial"/>
              </a:rPr>
              <a:t>                                Ing. Peter Varga</a:t>
            </a:r>
            <a:r>
              <a:rPr lang="sk-SK" altLang="sk-SK" sz="1800" kern="0" dirty="0">
                <a:solidFill>
                  <a:srgbClr val="800080"/>
                </a:solidFill>
                <a:latin typeface="Arial"/>
              </a:rPr>
              <a:t> </a:t>
            </a:r>
          </a:p>
          <a:p>
            <a:pPr lvl="0" eaLnBrk="0" fontAlgn="base" hangingPunct="0">
              <a:lnSpc>
                <a:spcPct val="70000"/>
              </a:lnSpc>
              <a:spcAft>
                <a:spcPct val="0"/>
              </a:spcAft>
              <a:buNone/>
            </a:pPr>
            <a:r>
              <a:rPr lang="sk-SK" altLang="sk-SK" sz="1800" kern="0" dirty="0">
                <a:solidFill>
                  <a:srgbClr val="800080"/>
                </a:solidFill>
                <a:latin typeface="Arial"/>
              </a:rPr>
              <a:t>                                Odbor sprostredkovateľských služieb</a:t>
            </a:r>
          </a:p>
          <a:p>
            <a:pPr lvl="0" eaLnBrk="0" fontAlgn="base" hangingPunct="0">
              <a:lnSpc>
                <a:spcPct val="70000"/>
              </a:lnSpc>
              <a:spcAft>
                <a:spcPct val="0"/>
              </a:spcAft>
              <a:buNone/>
            </a:pPr>
            <a:r>
              <a:rPr lang="sk-SK" altLang="sk-SK" sz="1800" kern="0" dirty="0">
                <a:solidFill>
                  <a:srgbClr val="800080"/>
                </a:solidFill>
                <a:latin typeface="Arial"/>
              </a:rPr>
              <a:t>                                Ústredie práce, sociálnych vecí a rodiny</a:t>
            </a:r>
          </a:p>
          <a:p>
            <a:pPr lvl="0" eaLnBrk="0" fontAlgn="base" hangingPunct="0">
              <a:lnSpc>
                <a:spcPct val="70000"/>
              </a:lnSpc>
              <a:spcAft>
                <a:spcPct val="0"/>
              </a:spcAft>
              <a:buNone/>
            </a:pPr>
            <a:r>
              <a:rPr lang="sk-SK" altLang="sk-SK" sz="1800" kern="0" dirty="0" smtClean="0">
                <a:solidFill>
                  <a:srgbClr val="800080"/>
                </a:solidFill>
                <a:latin typeface="Arial"/>
              </a:rPr>
              <a:t>			   email</a:t>
            </a:r>
            <a:r>
              <a:rPr lang="sk-SK" altLang="sk-SK" sz="1800" kern="0" dirty="0">
                <a:solidFill>
                  <a:srgbClr val="800080"/>
                </a:solidFill>
                <a:latin typeface="Arial"/>
              </a:rPr>
              <a:t>:</a:t>
            </a:r>
            <a:r>
              <a:rPr lang="sk-SK" altLang="sk-SK" sz="1800" kern="0" dirty="0">
                <a:solidFill>
                  <a:srgbClr val="333399"/>
                </a:solidFill>
                <a:latin typeface="Arial"/>
              </a:rPr>
              <a:t> </a:t>
            </a:r>
            <a:r>
              <a:rPr lang="sk-SK" altLang="sk-SK" sz="1800" kern="0" dirty="0">
                <a:solidFill>
                  <a:srgbClr val="333399"/>
                </a:solidFill>
                <a:latin typeface="Arial"/>
                <a:hlinkClick r:id="rId2"/>
              </a:rPr>
              <a:t>peter.varga@upsvr.gov.sk</a:t>
            </a:r>
            <a:endParaRPr lang="sk-SK" altLang="sk-SK" sz="1800" kern="0" dirty="0">
              <a:solidFill>
                <a:srgbClr val="333399"/>
              </a:solidFill>
              <a:latin typeface="Arial"/>
            </a:endParaRPr>
          </a:p>
        </p:txBody>
      </p:sp>
      <p:cxnSp>
        <p:nvCxnSpPr>
          <p:cNvPr id="14" name="Rovná spojnica 13"/>
          <p:cNvCxnSpPr/>
          <p:nvPr/>
        </p:nvCxnSpPr>
        <p:spPr>
          <a:xfrm>
            <a:off x="470268" y="716928"/>
            <a:ext cx="0" cy="360040"/>
          </a:xfrm>
          <a:prstGeom prst="line">
            <a:avLst/>
          </a:prstGeom>
          <a:ln w="317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Rovná spojnica 22"/>
          <p:cNvCxnSpPr/>
          <p:nvPr/>
        </p:nvCxnSpPr>
        <p:spPr>
          <a:xfrm>
            <a:off x="475716" y="356888"/>
            <a:ext cx="0" cy="360040"/>
          </a:xfrm>
          <a:prstGeom prst="line">
            <a:avLst/>
          </a:prstGeom>
          <a:ln w="317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Rovná spojnica 23"/>
          <p:cNvCxnSpPr/>
          <p:nvPr/>
        </p:nvCxnSpPr>
        <p:spPr>
          <a:xfrm>
            <a:off x="470268" y="1076968"/>
            <a:ext cx="0" cy="360040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5" name="Zástupný symbol obsahu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4208" y="6093296"/>
            <a:ext cx="1334656" cy="4177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2848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dĺžnik 18"/>
          <p:cNvSpPr/>
          <p:nvPr/>
        </p:nvSpPr>
        <p:spPr>
          <a:xfrm>
            <a:off x="467544" y="716928"/>
            <a:ext cx="8208912" cy="360040"/>
          </a:xfrm>
          <a:prstGeom prst="rect">
            <a:avLst/>
          </a:prstGeom>
          <a:solidFill>
            <a:schemeClr val="accent1">
              <a:lumMod val="75000"/>
            </a:schemeClr>
          </a:solidFill>
          <a:ln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46856" y="327879"/>
            <a:ext cx="7941568" cy="1138138"/>
          </a:xfrm>
          <a:noFill/>
        </p:spPr>
        <p:txBody>
          <a:bodyPr>
            <a:normAutofit/>
          </a:bodyPr>
          <a:lstStyle/>
          <a:p>
            <a:pPr algn="l"/>
            <a:r>
              <a:rPr lang="sk-SK" sz="2100" dirty="0" smtClean="0">
                <a:solidFill>
                  <a:schemeClr val="bg1"/>
                </a:solidFill>
              </a:rPr>
              <a:t>Legislatívny rámec</a:t>
            </a:r>
            <a:endParaRPr lang="sk-SK" sz="2100" dirty="0">
              <a:solidFill>
                <a:schemeClr val="bg1"/>
              </a:solidFill>
            </a:endParaRPr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>
          <a:xfrm>
            <a:off x="467544" y="6021288"/>
            <a:ext cx="8280920" cy="700187"/>
          </a:xfrm>
        </p:spPr>
        <p:txBody>
          <a:bodyPr/>
          <a:lstStyle/>
          <a:p>
            <a:pPr algn="l"/>
            <a:r>
              <a:rPr lang="sk-SK" altLang="sk-SK" sz="1000" b="1" dirty="0"/>
              <a:t>Zamestnávanie cudzincov na </a:t>
            </a:r>
            <a:r>
              <a:rPr lang="sk-SK" altLang="sk-SK" sz="1000" b="1" dirty="0" smtClean="0"/>
              <a:t>území Slovenskej </a:t>
            </a:r>
            <a:r>
              <a:rPr lang="sk-SK" altLang="sk-SK" sz="1000" b="1" dirty="0"/>
              <a:t>republiky</a:t>
            </a:r>
            <a:endParaRPr lang="sk-SK" sz="1000" dirty="0"/>
          </a:p>
        </p:txBody>
      </p:sp>
      <p:cxnSp>
        <p:nvCxnSpPr>
          <p:cNvPr id="15" name="Rovná spojnica 14"/>
          <p:cNvCxnSpPr/>
          <p:nvPr/>
        </p:nvCxnSpPr>
        <p:spPr>
          <a:xfrm>
            <a:off x="467544" y="6237312"/>
            <a:ext cx="5904656" cy="0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Rovná spojnica 15"/>
          <p:cNvCxnSpPr/>
          <p:nvPr/>
        </p:nvCxnSpPr>
        <p:spPr>
          <a:xfrm>
            <a:off x="7884368" y="6245204"/>
            <a:ext cx="1259632" cy="0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Zástupný symbol obsahu 4"/>
          <p:cNvSpPr>
            <a:spLocks noGrp="1"/>
          </p:cNvSpPr>
          <p:nvPr>
            <p:ph idx="1"/>
          </p:nvPr>
        </p:nvSpPr>
        <p:spPr>
          <a:xfrm>
            <a:off x="470268" y="1567333"/>
            <a:ext cx="8229600" cy="4525963"/>
          </a:xfrm>
        </p:spPr>
        <p:txBody>
          <a:bodyPr>
            <a:normAutofit/>
          </a:bodyPr>
          <a:lstStyle/>
          <a:p>
            <a:pPr marL="457200" indent="-457200">
              <a:buFontTx/>
              <a:buNone/>
            </a:pPr>
            <a:r>
              <a:rPr lang="sk-SK" altLang="sk-SK" sz="2800" b="1" dirty="0"/>
              <a:t>Cudzinec</a:t>
            </a:r>
            <a:r>
              <a:rPr lang="sk-SK" altLang="sk-SK" sz="2400" b="1" dirty="0"/>
              <a:t> – každý, kto nie je občanom SR</a:t>
            </a:r>
          </a:p>
          <a:p>
            <a:pPr marL="457200" indent="-457200">
              <a:buFontTx/>
              <a:buNone/>
            </a:pPr>
            <a:r>
              <a:rPr lang="sk-SK" altLang="sk-SK" sz="2400" b="1" dirty="0"/>
              <a:t>	- občania EU/EHP</a:t>
            </a:r>
          </a:p>
          <a:p>
            <a:pPr marL="457200" indent="-457200">
              <a:buFontTx/>
              <a:buNone/>
            </a:pPr>
            <a:r>
              <a:rPr lang="sk-SK" altLang="sk-SK" sz="2400" b="1" dirty="0"/>
              <a:t>	- štátni príslušníci tretích krajín</a:t>
            </a:r>
          </a:p>
          <a:p>
            <a:pPr marL="457200" indent="-457200">
              <a:buFontTx/>
              <a:buNone/>
            </a:pPr>
            <a:endParaRPr lang="sk-SK" altLang="sk-SK" sz="2800" b="1" dirty="0"/>
          </a:p>
          <a:p>
            <a:pPr marL="457200" indent="-457200">
              <a:buFontTx/>
              <a:buNone/>
            </a:pPr>
            <a:r>
              <a:rPr lang="sk-SK" altLang="sk-SK" sz="2800" b="1" dirty="0"/>
              <a:t>Legislatívny rámec</a:t>
            </a:r>
          </a:p>
          <a:p>
            <a:pPr marL="457200" indent="-457200">
              <a:buFontTx/>
              <a:buNone/>
            </a:pPr>
            <a:r>
              <a:rPr lang="sk-SK" altLang="sk-SK" sz="2000" b="1" dirty="0"/>
              <a:t>Príslušné ustanovenia zákona č. 5/2004 Z. z. o službách zamestnanosti</a:t>
            </a:r>
          </a:p>
          <a:p>
            <a:pPr marL="457200" indent="-457200">
              <a:buFontTx/>
              <a:buNone/>
            </a:pPr>
            <a:r>
              <a:rPr lang="sk-SK" altLang="sk-SK" sz="1800" b="1" dirty="0"/>
              <a:t> </a:t>
            </a:r>
          </a:p>
          <a:p>
            <a:pPr marL="457200" indent="-457200">
              <a:buFontTx/>
              <a:buNone/>
            </a:pPr>
            <a:r>
              <a:rPr lang="sk-SK" altLang="sk-SK" sz="2000" b="1" dirty="0"/>
              <a:t>Príslušné ustanovenia zákona č. 404/2011 Z. z. o pobyte cudzincov</a:t>
            </a:r>
          </a:p>
          <a:p>
            <a:pPr marL="457200" indent="-457200">
              <a:buFontTx/>
              <a:buNone/>
            </a:pPr>
            <a:endParaRPr lang="sk-SK" altLang="sk-SK" sz="1800" b="1" dirty="0"/>
          </a:p>
          <a:p>
            <a:pPr marL="457200" indent="-457200">
              <a:buFontTx/>
              <a:buNone/>
            </a:pPr>
            <a:r>
              <a:rPr lang="sk-SK" altLang="sk-SK" sz="2000" b="1" dirty="0"/>
              <a:t>Príslušné ustanovenia zákona č. </a:t>
            </a:r>
            <a:r>
              <a:rPr lang="sk-SK" altLang="sk-SK" sz="2000" b="1" smtClean="0"/>
              <a:t>311/2001 </a:t>
            </a:r>
            <a:r>
              <a:rPr lang="sk-SK" altLang="sk-SK" sz="2000" b="1" dirty="0"/>
              <a:t>Z. z. - Zákonník práce</a:t>
            </a:r>
          </a:p>
        </p:txBody>
      </p:sp>
      <p:cxnSp>
        <p:nvCxnSpPr>
          <p:cNvPr id="14" name="Rovná spojnica 13"/>
          <p:cNvCxnSpPr/>
          <p:nvPr/>
        </p:nvCxnSpPr>
        <p:spPr>
          <a:xfrm>
            <a:off x="470268" y="716928"/>
            <a:ext cx="0" cy="360040"/>
          </a:xfrm>
          <a:prstGeom prst="line">
            <a:avLst/>
          </a:prstGeom>
          <a:ln w="317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Rovná spojnica 22"/>
          <p:cNvCxnSpPr/>
          <p:nvPr/>
        </p:nvCxnSpPr>
        <p:spPr>
          <a:xfrm>
            <a:off x="475716" y="356888"/>
            <a:ext cx="0" cy="360040"/>
          </a:xfrm>
          <a:prstGeom prst="line">
            <a:avLst/>
          </a:prstGeom>
          <a:ln w="317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Rovná spojnica 23"/>
          <p:cNvCxnSpPr/>
          <p:nvPr/>
        </p:nvCxnSpPr>
        <p:spPr>
          <a:xfrm>
            <a:off x="470268" y="1076968"/>
            <a:ext cx="0" cy="360040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5" name="Zástupný symbol obsahu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4208" y="6093296"/>
            <a:ext cx="1334656" cy="4177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2334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dĺžnik 18"/>
          <p:cNvSpPr/>
          <p:nvPr/>
        </p:nvSpPr>
        <p:spPr>
          <a:xfrm>
            <a:off x="467544" y="716928"/>
            <a:ext cx="8208912" cy="360040"/>
          </a:xfrm>
          <a:prstGeom prst="rect">
            <a:avLst/>
          </a:prstGeom>
          <a:solidFill>
            <a:schemeClr val="accent1">
              <a:lumMod val="75000"/>
            </a:schemeClr>
          </a:solidFill>
          <a:ln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46856" y="327879"/>
            <a:ext cx="7941568" cy="1138138"/>
          </a:xfrm>
          <a:noFill/>
        </p:spPr>
        <p:txBody>
          <a:bodyPr>
            <a:normAutofit/>
          </a:bodyPr>
          <a:lstStyle/>
          <a:p>
            <a:pPr algn="l"/>
            <a:r>
              <a:rPr lang="sk-SK" sz="2100" dirty="0">
                <a:solidFill>
                  <a:schemeClr val="bg1"/>
                </a:solidFill>
              </a:rPr>
              <a:t>Legislatívny rámec</a:t>
            </a:r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>
          <a:xfrm>
            <a:off x="467544" y="6021288"/>
            <a:ext cx="8280920" cy="700187"/>
          </a:xfrm>
        </p:spPr>
        <p:txBody>
          <a:bodyPr/>
          <a:lstStyle/>
          <a:p>
            <a:pPr algn="l"/>
            <a:r>
              <a:rPr lang="sk-SK" altLang="sk-SK" sz="1000" b="1" dirty="0"/>
              <a:t>Zamestnávanie cudzincov na území Slovenskej republiky</a:t>
            </a:r>
            <a:endParaRPr lang="sk-SK" sz="1000" dirty="0"/>
          </a:p>
        </p:txBody>
      </p:sp>
      <p:cxnSp>
        <p:nvCxnSpPr>
          <p:cNvPr id="15" name="Rovná spojnica 14"/>
          <p:cNvCxnSpPr/>
          <p:nvPr/>
        </p:nvCxnSpPr>
        <p:spPr>
          <a:xfrm>
            <a:off x="467544" y="6237312"/>
            <a:ext cx="5904656" cy="0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Rovná spojnica 15"/>
          <p:cNvCxnSpPr/>
          <p:nvPr/>
        </p:nvCxnSpPr>
        <p:spPr>
          <a:xfrm>
            <a:off x="7884368" y="6245204"/>
            <a:ext cx="1259632" cy="0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Zástupný symbol obsahu 4"/>
          <p:cNvSpPr>
            <a:spLocks noGrp="1"/>
          </p:cNvSpPr>
          <p:nvPr>
            <p:ph idx="1"/>
          </p:nvPr>
        </p:nvSpPr>
        <p:spPr>
          <a:xfrm>
            <a:off x="470268" y="1567333"/>
            <a:ext cx="8229600" cy="4525963"/>
          </a:xfrm>
        </p:spPr>
        <p:txBody>
          <a:bodyPr>
            <a:normAutofit fontScale="77500" lnSpcReduction="20000"/>
          </a:bodyPr>
          <a:lstStyle/>
          <a:p>
            <a:pPr marL="806450" indent="-806450" algn="ctr">
              <a:buFontTx/>
              <a:buNone/>
              <a:defRPr/>
            </a:pPr>
            <a:r>
              <a:rPr lang="sk-SK" altLang="sk-SK" sz="2800" b="1" dirty="0"/>
              <a:t>§ 21 zákona č. 5/2004 Z. z. o službách zamestnanosti </a:t>
            </a:r>
          </a:p>
          <a:p>
            <a:pPr marL="806450" indent="-806450" algn="ctr">
              <a:buFontTx/>
              <a:buNone/>
              <a:defRPr/>
            </a:pPr>
            <a:r>
              <a:rPr lang="sk-SK" altLang="sk-SK" sz="2000" b="1" dirty="0"/>
              <a:t>zamestnávanie štátnych príslušníkov tretej krajiny s miestom výkonu práce na území SR</a:t>
            </a:r>
          </a:p>
          <a:p>
            <a:pPr marL="457200" indent="-457200">
              <a:buFontTx/>
              <a:buNone/>
              <a:defRPr/>
            </a:pPr>
            <a:r>
              <a:rPr lang="sk-SK" altLang="sk-SK" sz="2000" u="sng" dirty="0"/>
              <a:t>Zamestnávateľ môže zamestnávať len štátneho príslušníka tretej krajiny, ktorý</a:t>
            </a:r>
          </a:p>
          <a:p>
            <a:pPr marL="457200" indent="-457200">
              <a:spcAft>
                <a:spcPts val="600"/>
              </a:spcAft>
              <a:buFontTx/>
              <a:buAutoNum type="alphaLcParenR"/>
              <a:defRPr/>
            </a:pPr>
            <a:r>
              <a:rPr lang="sk-SK" altLang="sk-SK" sz="2000" dirty="0"/>
              <a:t>je držiteľom modrej karty Európskej únie (ďalej len „modrá karta“),</a:t>
            </a:r>
          </a:p>
          <a:p>
            <a:pPr marL="457200" indent="-457200">
              <a:spcAft>
                <a:spcPts val="600"/>
              </a:spcAft>
              <a:buFontTx/>
              <a:buAutoNum type="alphaLcParenR"/>
              <a:defRPr/>
            </a:pPr>
            <a:r>
              <a:rPr lang="sk-SK" altLang="sk-SK" sz="2000" dirty="0"/>
              <a:t>má udelený prechodný pobyt na účel zamestnania na základe potvrdenia o možnosti obsadenia voľného pracovného miesta,</a:t>
            </a:r>
          </a:p>
          <a:p>
            <a:pPr marL="457200" indent="-457200">
              <a:spcAft>
                <a:spcPts val="600"/>
              </a:spcAft>
              <a:buFontTx/>
              <a:buAutoNum type="alphaLcParenR"/>
              <a:defRPr/>
            </a:pPr>
            <a:r>
              <a:rPr lang="sk-SK" altLang="sk-SK" sz="2000" dirty="0"/>
              <a:t>má udelené povolenie na zamestnanie a udelený prechodný pobyt na účel zamestnania, ak osobitný predpis neustanovuje inak - </a:t>
            </a:r>
            <a:r>
              <a:rPr lang="sk-SK" altLang="sk-SK" sz="2000" i="1" dirty="0"/>
              <a:t>§ 23 ods. 6 zákona o pobyte cudzincov</a:t>
            </a:r>
            <a:r>
              <a:rPr lang="sk-SK" altLang="sk-SK" sz="2000" dirty="0"/>
              <a:t>,</a:t>
            </a:r>
          </a:p>
          <a:p>
            <a:pPr marL="457200" indent="-457200">
              <a:spcAft>
                <a:spcPts val="600"/>
              </a:spcAft>
              <a:buFontTx/>
              <a:buAutoNum type="alphaLcParenR"/>
              <a:defRPr/>
            </a:pPr>
            <a:r>
              <a:rPr lang="sk-SK" altLang="sk-SK" sz="2000" dirty="0"/>
              <a:t>má udelené povolenie na zamestnanie a udelený prechodný pobyt na účel zlúčenia rodiny,</a:t>
            </a:r>
          </a:p>
          <a:p>
            <a:pPr marL="457200" indent="-457200">
              <a:spcAft>
                <a:spcPts val="600"/>
              </a:spcAft>
              <a:buFontTx/>
              <a:buAutoNum type="alphaLcParenR"/>
              <a:defRPr/>
            </a:pPr>
            <a:r>
              <a:rPr lang="sk-SK" altLang="sk-SK" sz="2000" dirty="0"/>
              <a:t>má udelené povolenie na zamestnanie a udelený prechodný pobyt štátneho príslušníka tretej krajiny, ktorý má priznané postavenie osoby s dlhodobým pobytom v členskom štáte Európskej únie, ak osobitný predpis neustanovuje inak, alebo</a:t>
            </a:r>
          </a:p>
          <a:p>
            <a:pPr marL="457200" indent="-457200">
              <a:spcAft>
                <a:spcPts val="600"/>
              </a:spcAft>
              <a:buFontTx/>
              <a:buAutoNum type="alphaLcParenR"/>
              <a:defRPr/>
            </a:pPr>
            <a:r>
              <a:rPr lang="sk-SK" altLang="sk-SK" sz="2000" dirty="0"/>
              <a:t>spĺňa podmienky podľa § 23a</a:t>
            </a:r>
            <a:endParaRPr lang="sk-SK" altLang="sk-SK" sz="2000" b="1" dirty="0"/>
          </a:p>
          <a:p>
            <a:pPr marL="0" indent="0">
              <a:buNone/>
              <a:defRPr/>
            </a:pPr>
            <a:r>
              <a:rPr lang="sk-SK" sz="1800" dirty="0"/>
              <a:t>Agentúra dočasného zamestnávania nemôže štátneho príslušníka tretej krajiny podľa písm. a) až e) </a:t>
            </a:r>
            <a:r>
              <a:rPr lang="sk-SK" sz="1800" dirty="0" smtClean="0"/>
              <a:t>dočasne prideliť </a:t>
            </a:r>
            <a:r>
              <a:rPr lang="sk-SK" sz="1800" dirty="0"/>
              <a:t>na výkon práce k užívateľskému zamestnávateľovi, okrem písm. b) nedostatkovej profesie.</a:t>
            </a:r>
          </a:p>
          <a:p>
            <a:pPr marL="457200" indent="-457200">
              <a:buFontTx/>
              <a:buNone/>
              <a:defRPr/>
            </a:pPr>
            <a:endParaRPr lang="sk-SK" altLang="sk-SK" sz="1100" b="1" dirty="0" smtClean="0"/>
          </a:p>
          <a:p>
            <a:pPr marL="457200" indent="-457200">
              <a:buFontTx/>
              <a:buNone/>
              <a:defRPr/>
            </a:pPr>
            <a:r>
              <a:rPr lang="sk-SK" altLang="sk-SK" sz="1800" b="1" dirty="0" smtClean="0"/>
              <a:t>V </a:t>
            </a:r>
            <a:r>
              <a:rPr lang="sk-SK" altLang="sk-SK" sz="1800" b="1" dirty="0"/>
              <a:t>prípadoch a) – e)  zamestnanie len v pracovnom pomere</a:t>
            </a:r>
          </a:p>
        </p:txBody>
      </p:sp>
      <p:cxnSp>
        <p:nvCxnSpPr>
          <p:cNvPr id="14" name="Rovná spojnica 13"/>
          <p:cNvCxnSpPr/>
          <p:nvPr/>
        </p:nvCxnSpPr>
        <p:spPr>
          <a:xfrm>
            <a:off x="470268" y="716928"/>
            <a:ext cx="0" cy="360040"/>
          </a:xfrm>
          <a:prstGeom prst="line">
            <a:avLst/>
          </a:prstGeom>
          <a:ln w="317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Rovná spojnica 22"/>
          <p:cNvCxnSpPr/>
          <p:nvPr/>
        </p:nvCxnSpPr>
        <p:spPr>
          <a:xfrm>
            <a:off x="475716" y="356888"/>
            <a:ext cx="0" cy="360040"/>
          </a:xfrm>
          <a:prstGeom prst="line">
            <a:avLst/>
          </a:prstGeom>
          <a:ln w="317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Rovná spojnica 23"/>
          <p:cNvCxnSpPr/>
          <p:nvPr/>
        </p:nvCxnSpPr>
        <p:spPr>
          <a:xfrm>
            <a:off x="470268" y="1076968"/>
            <a:ext cx="0" cy="360040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5" name="Zástupný symbol obsahu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4208" y="6093296"/>
            <a:ext cx="1334656" cy="4177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544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dĺžnik 18"/>
          <p:cNvSpPr/>
          <p:nvPr/>
        </p:nvSpPr>
        <p:spPr>
          <a:xfrm>
            <a:off x="467544" y="716928"/>
            <a:ext cx="8208912" cy="360040"/>
          </a:xfrm>
          <a:prstGeom prst="rect">
            <a:avLst/>
          </a:prstGeom>
          <a:solidFill>
            <a:schemeClr val="accent1">
              <a:lumMod val="75000"/>
            </a:schemeClr>
          </a:solidFill>
          <a:ln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46856" y="327879"/>
            <a:ext cx="7941568" cy="1138138"/>
          </a:xfrm>
          <a:noFill/>
        </p:spPr>
        <p:txBody>
          <a:bodyPr>
            <a:normAutofit/>
          </a:bodyPr>
          <a:lstStyle/>
          <a:p>
            <a:pPr algn="l"/>
            <a:r>
              <a:rPr lang="sk-SK" sz="2100" dirty="0" smtClean="0">
                <a:solidFill>
                  <a:schemeClr val="bg1"/>
                </a:solidFill>
              </a:rPr>
              <a:t>Občania EU</a:t>
            </a:r>
            <a:endParaRPr lang="sk-SK" sz="2100" dirty="0">
              <a:solidFill>
                <a:schemeClr val="bg1"/>
              </a:solidFill>
            </a:endParaRPr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>
          <a:xfrm>
            <a:off x="467544" y="6021288"/>
            <a:ext cx="8280920" cy="700187"/>
          </a:xfrm>
        </p:spPr>
        <p:txBody>
          <a:bodyPr/>
          <a:lstStyle/>
          <a:p>
            <a:pPr algn="l"/>
            <a:r>
              <a:rPr lang="sk-SK" altLang="sk-SK" sz="1000" b="1" dirty="0"/>
              <a:t>Zamestnávanie cudzincov na území Slovenskej republiky</a:t>
            </a:r>
            <a:endParaRPr lang="sk-SK" sz="1000" dirty="0"/>
          </a:p>
        </p:txBody>
      </p:sp>
      <p:cxnSp>
        <p:nvCxnSpPr>
          <p:cNvPr id="15" name="Rovná spojnica 14"/>
          <p:cNvCxnSpPr/>
          <p:nvPr/>
        </p:nvCxnSpPr>
        <p:spPr>
          <a:xfrm>
            <a:off x="467544" y="6237312"/>
            <a:ext cx="5904656" cy="0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Rovná spojnica 15"/>
          <p:cNvCxnSpPr/>
          <p:nvPr/>
        </p:nvCxnSpPr>
        <p:spPr>
          <a:xfrm>
            <a:off x="7884368" y="6245204"/>
            <a:ext cx="1259632" cy="0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Zástupný symbol obsahu 4"/>
          <p:cNvSpPr>
            <a:spLocks noGrp="1"/>
          </p:cNvSpPr>
          <p:nvPr>
            <p:ph idx="1"/>
          </p:nvPr>
        </p:nvSpPr>
        <p:spPr>
          <a:xfrm>
            <a:off x="470268" y="1567333"/>
            <a:ext cx="8229600" cy="4525963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  <a:buClr>
                <a:schemeClr val="accent2"/>
              </a:buClr>
              <a:buFontTx/>
              <a:buNone/>
            </a:pPr>
            <a:r>
              <a:rPr lang="sk-SK" altLang="sk-SK" sz="2000" dirty="0"/>
              <a:t>Zamestnávanie občana EU/EHP – právo prístupu k zamestnaniu na území SR rovnaké ako má občan SR</a:t>
            </a:r>
          </a:p>
          <a:p>
            <a:pPr>
              <a:lnSpc>
                <a:spcPct val="80000"/>
              </a:lnSpc>
              <a:buClr>
                <a:schemeClr val="accent2"/>
              </a:buClr>
              <a:buFontTx/>
              <a:buNone/>
            </a:pPr>
            <a:endParaRPr lang="sk-SK" altLang="sk-SK" sz="2000" dirty="0"/>
          </a:p>
          <a:p>
            <a:pPr>
              <a:lnSpc>
                <a:spcPct val="80000"/>
              </a:lnSpc>
              <a:buClr>
                <a:schemeClr val="accent2"/>
              </a:buClr>
              <a:buFont typeface="Wingdings" pitchFamily="2" charset="2"/>
              <a:buChar char="q"/>
            </a:pPr>
            <a:r>
              <a:rPr lang="sk-SK" altLang="sk-SK" sz="2000" dirty="0"/>
              <a:t>Nepotrebuje povolenie na zamestnanie</a:t>
            </a:r>
          </a:p>
          <a:p>
            <a:pPr>
              <a:buClr>
                <a:schemeClr val="accent2"/>
              </a:buClr>
              <a:buFont typeface="Wingdings" pitchFamily="2" charset="2"/>
              <a:buChar char="q"/>
            </a:pPr>
            <a:r>
              <a:rPr lang="sk-SK" altLang="sk-SK" sz="2000" dirty="0"/>
              <a:t>Zamestnanie formou pracovného pomeru alebo dohody o prácach vykonávaných mimo pracovného pomeru</a:t>
            </a:r>
          </a:p>
          <a:p>
            <a:pPr>
              <a:lnSpc>
                <a:spcPct val="80000"/>
              </a:lnSpc>
              <a:buClr>
                <a:schemeClr val="accent2"/>
              </a:buClr>
              <a:buFontTx/>
              <a:buNone/>
            </a:pPr>
            <a:endParaRPr lang="sk-SK" altLang="sk-SK" sz="2000" dirty="0"/>
          </a:p>
          <a:p>
            <a:pPr>
              <a:lnSpc>
                <a:spcPct val="80000"/>
              </a:lnSpc>
              <a:buClr>
                <a:schemeClr val="accent2"/>
              </a:buClr>
              <a:buFontTx/>
              <a:buNone/>
            </a:pPr>
            <a:r>
              <a:rPr lang="sk-SK" altLang="sk-SK" sz="2000" dirty="0"/>
              <a:t>	Zamestnávateľ je povinný písomne informovať úrad práce o nástupe do zamestnania a o skončení zamestnania občana členského štátu Európskej únie najneskôr do 7 pracovných dní od nástupu do zamestnania a najneskôr do 7 pracovných dní od skončenia zamestnania.</a:t>
            </a:r>
          </a:p>
          <a:p>
            <a:pPr>
              <a:lnSpc>
                <a:spcPct val="80000"/>
              </a:lnSpc>
              <a:buClr>
                <a:schemeClr val="accent2"/>
              </a:buClr>
              <a:buFontTx/>
              <a:buNone/>
            </a:pPr>
            <a:endParaRPr lang="sk-SK" altLang="sk-SK" sz="2000" dirty="0"/>
          </a:p>
          <a:p>
            <a:pPr>
              <a:lnSpc>
                <a:spcPct val="80000"/>
              </a:lnSpc>
              <a:buClr>
                <a:schemeClr val="accent2"/>
              </a:buClr>
              <a:buFontTx/>
              <a:buNone/>
            </a:pPr>
            <a:r>
              <a:rPr lang="sk-SK" altLang="sk-SK" sz="2000" dirty="0"/>
              <a:t>	Informovanie sa uskutočňuje na formulári „Informačná karta</a:t>
            </a:r>
            <a:r>
              <a:rPr lang="sk-SK" altLang="sk-SK" sz="1800" dirty="0"/>
              <a:t>“</a:t>
            </a:r>
          </a:p>
        </p:txBody>
      </p:sp>
      <p:cxnSp>
        <p:nvCxnSpPr>
          <p:cNvPr id="14" name="Rovná spojnica 13"/>
          <p:cNvCxnSpPr/>
          <p:nvPr/>
        </p:nvCxnSpPr>
        <p:spPr>
          <a:xfrm>
            <a:off x="470268" y="716928"/>
            <a:ext cx="0" cy="360040"/>
          </a:xfrm>
          <a:prstGeom prst="line">
            <a:avLst/>
          </a:prstGeom>
          <a:ln w="317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Rovná spojnica 22"/>
          <p:cNvCxnSpPr/>
          <p:nvPr/>
        </p:nvCxnSpPr>
        <p:spPr>
          <a:xfrm>
            <a:off x="475716" y="356888"/>
            <a:ext cx="0" cy="360040"/>
          </a:xfrm>
          <a:prstGeom prst="line">
            <a:avLst/>
          </a:prstGeom>
          <a:ln w="317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Rovná spojnica 23"/>
          <p:cNvCxnSpPr/>
          <p:nvPr/>
        </p:nvCxnSpPr>
        <p:spPr>
          <a:xfrm>
            <a:off x="470268" y="1076968"/>
            <a:ext cx="0" cy="360040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5" name="Zástupný symbol obsahu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4208" y="6093296"/>
            <a:ext cx="1334656" cy="4177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0859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Zástupný objekt pre obsah 7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890" y="44624"/>
            <a:ext cx="8967606" cy="6696744"/>
          </a:xfrm>
        </p:spPr>
      </p:pic>
    </p:spTree>
    <p:extLst>
      <p:ext uri="{BB962C8B-B14F-4D97-AF65-F5344CB8AC3E}">
        <p14:creationId xmlns:p14="http://schemas.microsoft.com/office/powerpoint/2010/main" val="3624308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dĺžnik 18"/>
          <p:cNvSpPr/>
          <p:nvPr/>
        </p:nvSpPr>
        <p:spPr>
          <a:xfrm>
            <a:off x="467544" y="716928"/>
            <a:ext cx="8208912" cy="360040"/>
          </a:xfrm>
          <a:prstGeom prst="rect">
            <a:avLst/>
          </a:prstGeom>
          <a:solidFill>
            <a:schemeClr val="accent1">
              <a:lumMod val="75000"/>
            </a:schemeClr>
          </a:solidFill>
          <a:ln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46856" y="327879"/>
            <a:ext cx="7941568" cy="1138138"/>
          </a:xfrm>
          <a:noFill/>
        </p:spPr>
        <p:txBody>
          <a:bodyPr>
            <a:normAutofit/>
          </a:bodyPr>
          <a:lstStyle/>
          <a:p>
            <a:pPr algn="l"/>
            <a:r>
              <a:rPr lang="sk-SK" sz="2100" dirty="0" smtClean="0">
                <a:solidFill>
                  <a:schemeClr val="bg1"/>
                </a:solidFill>
              </a:rPr>
              <a:t>Jednotné povolenie na pobyt a zamestnanie</a:t>
            </a:r>
            <a:endParaRPr lang="sk-SK" sz="2100" dirty="0">
              <a:solidFill>
                <a:schemeClr val="bg1"/>
              </a:solidFill>
            </a:endParaRPr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>
          <a:xfrm>
            <a:off x="467544" y="6021288"/>
            <a:ext cx="8280920" cy="700187"/>
          </a:xfrm>
        </p:spPr>
        <p:txBody>
          <a:bodyPr/>
          <a:lstStyle/>
          <a:p>
            <a:pPr algn="l"/>
            <a:r>
              <a:rPr lang="sk-SK" altLang="sk-SK" sz="1000" b="1" dirty="0"/>
              <a:t>Zamestnávanie cudzincov na území Slovenskej republiky</a:t>
            </a:r>
            <a:endParaRPr lang="sk-SK" sz="1000" dirty="0"/>
          </a:p>
        </p:txBody>
      </p:sp>
      <p:cxnSp>
        <p:nvCxnSpPr>
          <p:cNvPr id="15" name="Rovná spojnica 14"/>
          <p:cNvCxnSpPr/>
          <p:nvPr/>
        </p:nvCxnSpPr>
        <p:spPr>
          <a:xfrm>
            <a:off x="467544" y="6237312"/>
            <a:ext cx="5904656" cy="0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Rovná spojnica 15"/>
          <p:cNvCxnSpPr/>
          <p:nvPr/>
        </p:nvCxnSpPr>
        <p:spPr>
          <a:xfrm>
            <a:off x="7884368" y="6245204"/>
            <a:ext cx="1259632" cy="0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Zástupný symbol obsahu 4"/>
          <p:cNvSpPr>
            <a:spLocks noGrp="1"/>
          </p:cNvSpPr>
          <p:nvPr>
            <p:ph idx="1"/>
          </p:nvPr>
        </p:nvSpPr>
        <p:spPr>
          <a:xfrm>
            <a:off x="470268" y="1567333"/>
            <a:ext cx="8350204" cy="4525963"/>
          </a:xfrm>
        </p:spPr>
        <p:txBody>
          <a:bodyPr>
            <a:normAutofit/>
          </a:bodyPr>
          <a:lstStyle/>
          <a:p>
            <a:pPr marL="0" lvl="0" indent="0" eaLnBrk="0" fontAlgn="base" hangingPunct="0">
              <a:spcAft>
                <a:spcPct val="0"/>
              </a:spcAft>
              <a:buNone/>
              <a:defRPr/>
            </a:pPr>
            <a:r>
              <a:rPr lang="sk-SK" sz="2800" dirty="0">
                <a:solidFill>
                  <a:srgbClr val="000000"/>
                </a:solidFill>
                <a:latin typeface="Arial" panose="020B0604020202020204" pitchFamily="34" charset="0"/>
              </a:rPr>
              <a:t>Zamestnávanie štátneho príslušníka tretej krajiny</a:t>
            </a:r>
          </a:p>
          <a:p>
            <a:pPr marL="0" lvl="0" indent="0" algn="ctr" eaLnBrk="0" fontAlgn="base" hangingPunct="0">
              <a:spcAft>
                <a:spcPct val="0"/>
              </a:spcAft>
              <a:buNone/>
              <a:defRPr/>
            </a:pPr>
            <a:r>
              <a:rPr lang="sk-SK" sz="1800" i="1" dirty="0">
                <a:solidFill>
                  <a:srgbClr val="000000"/>
                </a:solidFill>
                <a:latin typeface="Arial" panose="020B0604020202020204" pitchFamily="34" charset="0"/>
              </a:rPr>
              <a:t>systém jednotného povolenia na pobyt a zamestnanie</a:t>
            </a:r>
          </a:p>
          <a:p>
            <a:pPr marL="0" lvl="0" indent="0" eaLnBrk="0" fontAlgn="base" hangingPunct="0">
              <a:spcAft>
                <a:spcPct val="0"/>
              </a:spcAft>
              <a:buNone/>
              <a:defRPr/>
            </a:pPr>
            <a:endParaRPr lang="sk-SK" sz="1000" b="1" dirty="0">
              <a:solidFill>
                <a:srgbClr val="000000"/>
              </a:solidFill>
              <a:latin typeface="Arial" charset="0"/>
            </a:endParaRPr>
          </a:p>
          <a:p>
            <a:pPr marL="0" lvl="0" indent="0" eaLnBrk="0" fontAlgn="base" hangingPunct="0">
              <a:spcAft>
                <a:spcPct val="0"/>
              </a:spcAft>
              <a:buNone/>
              <a:defRPr/>
            </a:pPr>
            <a:r>
              <a:rPr lang="sk-SK" sz="1800" b="1" dirty="0">
                <a:solidFill>
                  <a:srgbClr val="000000"/>
                </a:solidFill>
                <a:latin typeface="Arial" charset="0"/>
              </a:rPr>
              <a:t>Potvrdenie o možnosti obsadenia VPM – vysokokvalifikované zamestnanie</a:t>
            </a:r>
          </a:p>
          <a:p>
            <a:pPr marL="0" lvl="0" indent="0" eaLnBrk="0" fontAlgn="base" hangingPunct="0">
              <a:spcAft>
                <a:spcPct val="0"/>
              </a:spcAft>
              <a:buNone/>
              <a:defRPr/>
            </a:pPr>
            <a:r>
              <a:rPr lang="sk-SK" sz="1800" dirty="0">
                <a:solidFill>
                  <a:srgbClr val="000000"/>
                </a:solidFill>
                <a:latin typeface="Arial" charset="0"/>
              </a:rPr>
              <a:t>- Modrá karta EU (§ 21a) - s prihliadnutím na situáciu na trhu práce </a:t>
            </a:r>
          </a:p>
          <a:p>
            <a:pPr marL="0" lvl="0" indent="0" eaLnBrk="0" fontAlgn="base" hangingPunct="0">
              <a:spcAft>
                <a:spcPct val="0"/>
              </a:spcAft>
              <a:buNone/>
              <a:defRPr/>
            </a:pPr>
            <a:endParaRPr lang="sk-SK" sz="1200" dirty="0">
              <a:solidFill>
                <a:srgbClr val="000000"/>
              </a:solidFill>
              <a:latin typeface="Arial" charset="0"/>
            </a:endParaRPr>
          </a:p>
          <a:p>
            <a:pPr marL="0" lvl="0" indent="0" eaLnBrk="0" fontAlgn="base" hangingPunct="0">
              <a:spcAft>
                <a:spcPct val="0"/>
              </a:spcAft>
              <a:buNone/>
              <a:defRPr/>
            </a:pPr>
            <a:r>
              <a:rPr lang="sk-SK" sz="1800" b="1" dirty="0">
                <a:solidFill>
                  <a:srgbClr val="000000"/>
                </a:solidFill>
                <a:latin typeface="Arial" charset="0"/>
              </a:rPr>
              <a:t>Potvrdenie o možnosti obsadenia VPM – &gt; prechodný pobyt na účel zamestnania</a:t>
            </a:r>
            <a:r>
              <a:rPr lang="sk-SK" sz="1800" dirty="0">
                <a:solidFill>
                  <a:srgbClr val="000000"/>
                </a:solidFill>
                <a:latin typeface="Arial" charset="0"/>
              </a:rPr>
              <a:t> (§ 21b)</a:t>
            </a:r>
          </a:p>
          <a:p>
            <a:pPr marL="0" lvl="0" indent="0" eaLnBrk="0" fontAlgn="base" hangingPunct="0">
              <a:lnSpc>
                <a:spcPct val="150000"/>
              </a:lnSpc>
              <a:spcBef>
                <a:spcPts val="1200"/>
              </a:spcBef>
              <a:spcAft>
                <a:spcPct val="0"/>
              </a:spcAft>
              <a:buFont typeface="Wingdings" pitchFamily="2" charset="2"/>
              <a:buChar char="v"/>
              <a:defRPr/>
            </a:pPr>
            <a:r>
              <a:rPr lang="sk-SK" sz="1800" dirty="0">
                <a:solidFill>
                  <a:srgbClr val="000000"/>
                </a:solidFill>
                <a:latin typeface="Arial" charset="0"/>
              </a:rPr>
              <a:t> S PRIHLIADNUTÍM NA SITUÁCIU NA TRHU PRÁCE (§ 21b ods. 3, 6)</a:t>
            </a:r>
          </a:p>
          <a:p>
            <a:pPr marL="452438" lvl="0" indent="-92075" eaLnBrk="0" fontAlgn="base" hangingPunct="0">
              <a:lnSpc>
                <a:spcPct val="150000"/>
              </a:lnSpc>
              <a:spcAft>
                <a:spcPct val="0"/>
              </a:spcAft>
              <a:buNone/>
              <a:defRPr/>
            </a:pPr>
            <a:r>
              <a:rPr lang="sk-SK" sz="1600" i="1" dirty="0">
                <a:solidFill>
                  <a:srgbClr val="000000"/>
                </a:solidFill>
                <a:latin typeface="Arial" charset="0"/>
              </a:rPr>
              <a:t> Je potrebné, aby VPM bolo oznámené úradu práce najmenej 20 pracovných dní pred podaním žiadosti o prechodný pobyt na účel zamestnania resp. jeho obnovu</a:t>
            </a:r>
          </a:p>
          <a:p>
            <a:pPr marL="271463" lvl="0" indent="-271463" eaLnBrk="0" fontAlgn="base" hangingPunct="0">
              <a:spcBef>
                <a:spcPts val="600"/>
              </a:spcBef>
              <a:spcAft>
                <a:spcPct val="0"/>
              </a:spcAft>
              <a:buFont typeface="Wingdings" pitchFamily="2" charset="2"/>
              <a:buChar char="v"/>
              <a:defRPr/>
            </a:pPr>
            <a:r>
              <a:rPr lang="sk-SK" sz="1800" dirty="0">
                <a:solidFill>
                  <a:srgbClr val="000000"/>
                </a:solidFill>
                <a:latin typeface="Arial" charset="0"/>
              </a:rPr>
              <a:t>BEZ PRIHLIADNUTIA NA SITUÁCIU NA TRHU PRÁCE (§ 21b ods. 7)</a:t>
            </a:r>
          </a:p>
        </p:txBody>
      </p:sp>
      <p:cxnSp>
        <p:nvCxnSpPr>
          <p:cNvPr id="14" name="Rovná spojnica 13"/>
          <p:cNvCxnSpPr/>
          <p:nvPr/>
        </p:nvCxnSpPr>
        <p:spPr>
          <a:xfrm>
            <a:off x="470268" y="716928"/>
            <a:ext cx="0" cy="360040"/>
          </a:xfrm>
          <a:prstGeom prst="line">
            <a:avLst/>
          </a:prstGeom>
          <a:ln w="317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Rovná spojnica 22"/>
          <p:cNvCxnSpPr/>
          <p:nvPr/>
        </p:nvCxnSpPr>
        <p:spPr>
          <a:xfrm>
            <a:off x="475716" y="356888"/>
            <a:ext cx="0" cy="360040"/>
          </a:xfrm>
          <a:prstGeom prst="line">
            <a:avLst/>
          </a:prstGeom>
          <a:ln w="317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Rovná spojnica 23"/>
          <p:cNvCxnSpPr/>
          <p:nvPr/>
        </p:nvCxnSpPr>
        <p:spPr>
          <a:xfrm>
            <a:off x="470268" y="1076968"/>
            <a:ext cx="0" cy="360040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5" name="Zástupný symbol obsahu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4208" y="6093296"/>
            <a:ext cx="1334656" cy="4177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0005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dĺžnik 18"/>
          <p:cNvSpPr/>
          <p:nvPr/>
        </p:nvSpPr>
        <p:spPr>
          <a:xfrm>
            <a:off x="467544" y="716928"/>
            <a:ext cx="8208912" cy="360040"/>
          </a:xfrm>
          <a:prstGeom prst="rect">
            <a:avLst/>
          </a:prstGeom>
          <a:solidFill>
            <a:schemeClr val="accent1">
              <a:lumMod val="75000"/>
            </a:schemeClr>
          </a:solidFill>
          <a:ln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46856" y="327879"/>
            <a:ext cx="7941568" cy="1138138"/>
          </a:xfrm>
          <a:noFill/>
        </p:spPr>
        <p:txBody>
          <a:bodyPr>
            <a:normAutofit/>
          </a:bodyPr>
          <a:lstStyle/>
          <a:p>
            <a:pPr algn="l"/>
            <a:r>
              <a:rPr lang="sk-SK" sz="2100" dirty="0" smtClean="0">
                <a:solidFill>
                  <a:schemeClr val="bg1"/>
                </a:solidFill>
              </a:rPr>
              <a:t>Jednotne povolenie na pobyt a zamestnanie</a:t>
            </a:r>
            <a:endParaRPr lang="sk-SK" sz="2100" dirty="0">
              <a:solidFill>
                <a:schemeClr val="bg1"/>
              </a:solidFill>
            </a:endParaRPr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>
          <a:xfrm>
            <a:off x="467544" y="6021288"/>
            <a:ext cx="8280920" cy="700187"/>
          </a:xfrm>
        </p:spPr>
        <p:txBody>
          <a:bodyPr/>
          <a:lstStyle/>
          <a:p>
            <a:pPr algn="l"/>
            <a:r>
              <a:rPr lang="sk-SK" altLang="sk-SK" sz="1000" b="1" dirty="0"/>
              <a:t>Zamestnávanie cudzincov na území Slovenskej republiky</a:t>
            </a:r>
            <a:endParaRPr lang="sk-SK" sz="1000" dirty="0"/>
          </a:p>
        </p:txBody>
      </p:sp>
      <p:cxnSp>
        <p:nvCxnSpPr>
          <p:cNvPr id="15" name="Rovná spojnica 14"/>
          <p:cNvCxnSpPr/>
          <p:nvPr/>
        </p:nvCxnSpPr>
        <p:spPr>
          <a:xfrm>
            <a:off x="467544" y="6237312"/>
            <a:ext cx="5904656" cy="0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Rovná spojnica 15"/>
          <p:cNvCxnSpPr/>
          <p:nvPr/>
        </p:nvCxnSpPr>
        <p:spPr>
          <a:xfrm>
            <a:off x="7884368" y="6245204"/>
            <a:ext cx="1259632" cy="0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Zástupný symbol obsahu 4"/>
          <p:cNvSpPr>
            <a:spLocks noGrp="1"/>
          </p:cNvSpPr>
          <p:nvPr>
            <p:ph idx="1"/>
          </p:nvPr>
        </p:nvSpPr>
        <p:spPr>
          <a:xfrm>
            <a:off x="470268" y="1567333"/>
            <a:ext cx="8229600" cy="4525963"/>
          </a:xfrm>
        </p:spPr>
        <p:txBody>
          <a:bodyPr>
            <a:normAutofit lnSpcReduction="10000"/>
          </a:bodyPr>
          <a:lstStyle/>
          <a:p>
            <a:pPr marL="0" lvl="0" indent="0" algn="just" eaLnBrk="0" fontAlgn="base" hangingPunct="0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sk-SK" altLang="sk-SK" sz="2400" b="1" dirty="0">
                <a:solidFill>
                  <a:srgbClr val="000000"/>
                </a:solidFill>
                <a:latin typeface="Arial" panose="020B0604020202020204" pitchFamily="34" charset="0"/>
              </a:rPr>
              <a:t>Potvrdenie o možnosti obsadenia VPM - § 21b</a:t>
            </a:r>
          </a:p>
          <a:p>
            <a:pPr marL="0" lvl="0" indent="0" algn="just" eaLnBrk="0" fontAlgn="base" hangingPunct="0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sk-SK" altLang="sk-SK" sz="2000" i="1" u="sng" dirty="0">
                <a:solidFill>
                  <a:srgbClr val="000000"/>
                </a:solidFill>
                <a:latin typeface="Arial" panose="020B0604020202020204" pitchFamily="34" charset="0"/>
              </a:rPr>
              <a:t>Prihliadnutie na situáciu na trhu práce</a:t>
            </a:r>
          </a:p>
          <a:p>
            <a:pPr marL="0" lvl="0" indent="0" algn="just" eaLnBrk="0" fontAlgn="base" hangingPunct="0">
              <a:spcBef>
                <a:spcPct val="0"/>
              </a:spcBef>
              <a:spcAft>
                <a:spcPct val="0"/>
              </a:spcAft>
              <a:buNone/>
              <a:defRPr/>
            </a:pPr>
            <a:endParaRPr lang="sk-SK" sz="18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0" lvl="0" indent="0" algn="just" eaLnBrk="0" fontAlgn="base" hangingPunct="0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sk-SK" sz="1800" dirty="0">
                <a:solidFill>
                  <a:srgbClr val="000000"/>
                </a:solidFill>
                <a:latin typeface="Arial" panose="020B0604020202020204" pitchFamily="34" charset="0"/>
              </a:rPr>
              <a:t>V prípade prihliadania na situáciu na trhu práce má zamestnávateľ povinnosť oznámiť voľné pracovné miesto najmenej </a:t>
            </a:r>
            <a:r>
              <a:rPr lang="sk-SK" sz="1800" b="1" dirty="0">
                <a:solidFill>
                  <a:srgbClr val="000000"/>
                </a:solidFill>
                <a:latin typeface="Arial" panose="020B0604020202020204" pitchFamily="34" charset="0"/>
              </a:rPr>
              <a:t>20 pracovných dní</a:t>
            </a:r>
            <a:r>
              <a:rPr lang="sk-SK" sz="1800" dirty="0">
                <a:solidFill>
                  <a:srgbClr val="000000"/>
                </a:solidFill>
                <a:latin typeface="Arial" panose="020B0604020202020204" pitchFamily="34" charset="0"/>
              </a:rPr>
              <a:t> pred podaním žiadosti štátneho príslušníka tretej krajiny o prechodný pobyt / obnovu prechodného pobytu.</a:t>
            </a:r>
          </a:p>
          <a:p>
            <a:pPr marL="0" lvl="0" indent="0" algn="just" eaLnBrk="0" fontAlgn="base" hangingPunct="0">
              <a:spcBef>
                <a:spcPct val="0"/>
              </a:spcBef>
              <a:spcAft>
                <a:spcPct val="0"/>
              </a:spcAft>
              <a:buNone/>
              <a:defRPr/>
            </a:pPr>
            <a:endParaRPr lang="sk-SK" sz="18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0" lvl="0" indent="0" algn="just" eaLnBrk="0" fontAlgn="base" hangingPunct="0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sk-SK" sz="1800" u="sng" dirty="0">
                <a:solidFill>
                  <a:srgbClr val="000000"/>
                </a:solidFill>
                <a:latin typeface="Arial" panose="020B0604020202020204" pitchFamily="34" charset="0"/>
              </a:rPr>
              <a:t>Úrad práce </a:t>
            </a:r>
            <a:r>
              <a:rPr lang="sk-SK" sz="1800" dirty="0">
                <a:solidFill>
                  <a:srgbClr val="000000"/>
                </a:solidFill>
                <a:latin typeface="Arial" panose="020B0604020202020204" pitchFamily="34" charset="0"/>
              </a:rPr>
              <a:t>vydá potvrdenie o možnosti obsadenia voľného pracovného miesta, ktoré obsahuje súhlas alebo nesúhlas s jeho obsadením, </a:t>
            </a:r>
            <a:r>
              <a:rPr lang="sk-SK" sz="1800" u="sng" dirty="0">
                <a:solidFill>
                  <a:srgbClr val="000000"/>
                </a:solidFill>
                <a:latin typeface="Arial" panose="020B0604020202020204" pitchFamily="34" charset="0"/>
              </a:rPr>
              <a:t>na žiadosť útvaru Policajného zboru</a:t>
            </a:r>
            <a:r>
              <a:rPr lang="sk-SK" sz="1800" dirty="0">
                <a:solidFill>
                  <a:srgbClr val="000000"/>
                </a:solidFill>
                <a:latin typeface="Arial" panose="020B0604020202020204" pitchFamily="34" charset="0"/>
              </a:rPr>
              <a:t> do piatich pracovných dní odo dňa doručenia žiadosti.</a:t>
            </a:r>
          </a:p>
          <a:p>
            <a:pPr marL="285750" lvl="0" indent="-285750" eaLnBrk="0" fontAlgn="base" hangingPunct="0">
              <a:spcBef>
                <a:spcPts val="18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/>
            </a:pPr>
            <a:r>
              <a:rPr lang="sk-SK" sz="1800" b="1" dirty="0">
                <a:solidFill>
                  <a:srgbClr val="000000"/>
                </a:solidFill>
                <a:latin typeface="Arial" charset="0"/>
              </a:rPr>
              <a:t>Prílohy k žiadosti o pobyt pre oblasť zamestnania:</a:t>
            </a:r>
          </a:p>
          <a:p>
            <a:pPr lvl="1" eaLnBrk="0" fontAlgn="base" hangingPunct="0">
              <a:spcAft>
                <a:spcPct val="0"/>
              </a:spcAft>
              <a:buFont typeface="Wingdings" panose="05000000000000000000" pitchFamily="2" charset="2"/>
              <a:buChar char="Ø"/>
              <a:defRPr/>
            </a:pPr>
            <a:r>
              <a:rPr lang="sk-SK" sz="1800" dirty="0">
                <a:solidFill>
                  <a:srgbClr val="000000"/>
                </a:solidFill>
                <a:latin typeface="Arial" charset="0"/>
              </a:rPr>
              <a:t>Pracovná zmluva / Prísľub na zamestnanie</a:t>
            </a:r>
          </a:p>
          <a:p>
            <a:pPr lvl="1" eaLnBrk="0" fontAlgn="base" hangingPunct="0">
              <a:spcAft>
                <a:spcPct val="0"/>
              </a:spcAft>
              <a:buFont typeface="Wingdings" panose="05000000000000000000" pitchFamily="2" charset="2"/>
              <a:buChar char="Ø"/>
              <a:defRPr/>
            </a:pPr>
            <a:r>
              <a:rPr lang="sk-SK" sz="1800" dirty="0">
                <a:solidFill>
                  <a:srgbClr val="000000"/>
                </a:solidFill>
                <a:latin typeface="Arial" charset="0"/>
              </a:rPr>
              <a:t>Ak </a:t>
            </a:r>
            <a:r>
              <a:rPr lang="sk-SK" sz="1800" u="sng" dirty="0">
                <a:solidFill>
                  <a:srgbClr val="000000"/>
                </a:solidFill>
                <a:latin typeface="Arial" charset="0"/>
              </a:rPr>
              <a:t>regulované povolanie</a:t>
            </a:r>
            <a:r>
              <a:rPr lang="sk-SK" sz="1800" dirty="0">
                <a:solidFill>
                  <a:srgbClr val="000000"/>
                </a:solidFill>
                <a:latin typeface="Arial" charset="0"/>
              </a:rPr>
              <a:t> - Rozhodnutie o uznaní dokladu o vzdelaní štátneho príslušníka tretej krajiny alebo úradne overený doklad o </a:t>
            </a:r>
            <a:r>
              <a:rPr lang="sk-SK" sz="1800" dirty="0" smtClean="0">
                <a:solidFill>
                  <a:srgbClr val="000000"/>
                </a:solidFill>
                <a:latin typeface="Arial" charset="0"/>
              </a:rPr>
              <a:t>požadovanom vzdelaní </a:t>
            </a:r>
            <a:r>
              <a:rPr lang="sk-SK" sz="1800" dirty="0">
                <a:solidFill>
                  <a:srgbClr val="000000"/>
                </a:solidFill>
                <a:latin typeface="Arial" charset="0"/>
              </a:rPr>
              <a:t>(</a:t>
            </a:r>
            <a:r>
              <a:rPr lang="sk-SK" sz="1800" dirty="0" err="1">
                <a:solidFill>
                  <a:srgbClr val="000000"/>
                </a:solidFill>
                <a:latin typeface="Arial" charset="0"/>
              </a:rPr>
              <a:t>apostil</a:t>
            </a:r>
            <a:r>
              <a:rPr lang="sk-SK" sz="1800" dirty="0">
                <a:solidFill>
                  <a:srgbClr val="000000"/>
                </a:solidFill>
                <a:latin typeface="Arial" charset="0"/>
              </a:rPr>
              <a:t>)</a:t>
            </a:r>
          </a:p>
        </p:txBody>
      </p:sp>
      <p:cxnSp>
        <p:nvCxnSpPr>
          <p:cNvPr id="14" name="Rovná spojnica 13"/>
          <p:cNvCxnSpPr/>
          <p:nvPr/>
        </p:nvCxnSpPr>
        <p:spPr>
          <a:xfrm>
            <a:off x="470268" y="716928"/>
            <a:ext cx="0" cy="360040"/>
          </a:xfrm>
          <a:prstGeom prst="line">
            <a:avLst/>
          </a:prstGeom>
          <a:ln w="317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Rovná spojnica 22"/>
          <p:cNvCxnSpPr/>
          <p:nvPr/>
        </p:nvCxnSpPr>
        <p:spPr>
          <a:xfrm>
            <a:off x="475716" y="356888"/>
            <a:ext cx="0" cy="360040"/>
          </a:xfrm>
          <a:prstGeom prst="line">
            <a:avLst/>
          </a:prstGeom>
          <a:ln w="317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Rovná spojnica 23"/>
          <p:cNvCxnSpPr/>
          <p:nvPr/>
        </p:nvCxnSpPr>
        <p:spPr>
          <a:xfrm>
            <a:off x="470268" y="1076968"/>
            <a:ext cx="0" cy="360040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5" name="Zástupný symbol obsahu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4208" y="6093296"/>
            <a:ext cx="1334656" cy="4177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4636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dĺžnik 18"/>
          <p:cNvSpPr/>
          <p:nvPr/>
        </p:nvSpPr>
        <p:spPr>
          <a:xfrm>
            <a:off x="467544" y="716928"/>
            <a:ext cx="8208912" cy="360040"/>
          </a:xfrm>
          <a:prstGeom prst="rect">
            <a:avLst/>
          </a:prstGeom>
          <a:solidFill>
            <a:schemeClr val="accent1">
              <a:lumMod val="75000"/>
            </a:schemeClr>
          </a:solidFill>
          <a:ln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46856" y="327879"/>
            <a:ext cx="7941568" cy="1138138"/>
          </a:xfrm>
          <a:noFill/>
        </p:spPr>
        <p:txBody>
          <a:bodyPr>
            <a:normAutofit/>
          </a:bodyPr>
          <a:lstStyle/>
          <a:p>
            <a:pPr algn="l"/>
            <a:r>
              <a:rPr lang="sk-SK" sz="2100" dirty="0">
                <a:solidFill>
                  <a:schemeClr val="bg1"/>
                </a:solidFill>
              </a:rPr>
              <a:t>Jednotne povolenie na pobyt a zamestnanie</a:t>
            </a:r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>
          <a:xfrm>
            <a:off x="467544" y="6021288"/>
            <a:ext cx="8280920" cy="700187"/>
          </a:xfrm>
        </p:spPr>
        <p:txBody>
          <a:bodyPr/>
          <a:lstStyle/>
          <a:p>
            <a:pPr algn="l"/>
            <a:r>
              <a:rPr lang="sk-SK" altLang="sk-SK" sz="1000" b="1" dirty="0"/>
              <a:t>Zamestnávanie cudzincov na území Slovenskej republiky</a:t>
            </a:r>
            <a:endParaRPr lang="sk-SK" sz="1000" dirty="0"/>
          </a:p>
        </p:txBody>
      </p:sp>
      <p:cxnSp>
        <p:nvCxnSpPr>
          <p:cNvPr id="15" name="Rovná spojnica 14"/>
          <p:cNvCxnSpPr/>
          <p:nvPr/>
        </p:nvCxnSpPr>
        <p:spPr>
          <a:xfrm>
            <a:off x="467544" y="6237312"/>
            <a:ext cx="5904656" cy="0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Rovná spojnica 15"/>
          <p:cNvCxnSpPr/>
          <p:nvPr/>
        </p:nvCxnSpPr>
        <p:spPr>
          <a:xfrm>
            <a:off x="7884368" y="6245204"/>
            <a:ext cx="1259632" cy="0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Zástupný symbol obsahu 4"/>
          <p:cNvSpPr>
            <a:spLocks noGrp="1"/>
          </p:cNvSpPr>
          <p:nvPr>
            <p:ph idx="1"/>
          </p:nvPr>
        </p:nvSpPr>
        <p:spPr>
          <a:xfrm>
            <a:off x="470268" y="1567333"/>
            <a:ext cx="8229600" cy="4525963"/>
          </a:xfrm>
        </p:spPr>
        <p:txBody>
          <a:bodyPr>
            <a:normAutofit/>
          </a:bodyPr>
          <a:lstStyle/>
          <a:p>
            <a:pPr marL="92075" lvl="0" indent="-92075" algn="just" eaLnBrk="0" fontAlgn="base" hangingPunct="0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sk-SK" sz="1800" dirty="0">
                <a:solidFill>
                  <a:srgbClr val="000000"/>
                </a:solidFill>
                <a:latin typeface="Arial" charset="0"/>
              </a:rPr>
              <a:t>Podmienka na vydanie potvrdenia o možnosti obsadenia voľného pracovného miesta - </a:t>
            </a:r>
            <a:r>
              <a:rPr lang="sk-SK" sz="1800" dirty="0" smtClean="0">
                <a:solidFill>
                  <a:srgbClr val="000000"/>
                </a:solidFill>
                <a:latin typeface="Arial" charset="0"/>
              </a:rPr>
              <a:t>zamestnávateľovi, </a:t>
            </a:r>
            <a:r>
              <a:rPr lang="sk-SK" sz="1800" dirty="0">
                <a:solidFill>
                  <a:srgbClr val="000000"/>
                </a:solidFill>
                <a:latin typeface="Arial" charset="0"/>
              </a:rPr>
              <a:t>ktorý má záujem prijať do zamestnania štátneho príslušníka tretej krajiny, </a:t>
            </a:r>
            <a:r>
              <a:rPr lang="sk-SK" sz="1800" u="sng" dirty="0" smtClean="0">
                <a:solidFill>
                  <a:srgbClr val="000000"/>
                </a:solidFill>
                <a:latin typeface="Arial" charset="0"/>
              </a:rPr>
              <a:t>nebola uložená pokuta za porušenie zákazu </a:t>
            </a:r>
            <a:r>
              <a:rPr lang="sk-SK" sz="1800" u="sng" dirty="0">
                <a:solidFill>
                  <a:srgbClr val="000000"/>
                </a:solidFill>
                <a:latin typeface="Arial" charset="0"/>
              </a:rPr>
              <a:t>nelegálneho zamestnávania v období piatich rokov</a:t>
            </a:r>
            <a:r>
              <a:rPr lang="sk-SK" sz="1800" dirty="0">
                <a:solidFill>
                  <a:srgbClr val="000000"/>
                </a:solidFill>
                <a:latin typeface="Arial" charset="0"/>
              </a:rPr>
              <a:t> pred podaním žiadosti o udelenie prechodného pobytu na účel zamestnania alebo žiadosti  o obnovu prechodného pobytu.</a:t>
            </a:r>
          </a:p>
          <a:p>
            <a:pPr marL="0" lvl="0" indent="0" algn="just" eaLnBrk="0" fontAlgn="base" hangingPunct="0">
              <a:spcBef>
                <a:spcPct val="0"/>
              </a:spcBef>
              <a:spcAft>
                <a:spcPct val="0"/>
              </a:spcAft>
              <a:buNone/>
              <a:defRPr/>
            </a:pPr>
            <a:endParaRPr lang="sk-SK" sz="1800" b="1" dirty="0">
              <a:solidFill>
                <a:srgbClr val="000000"/>
              </a:solidFill>
              <a:latin typeface="Arial" charset="0"/>
            </a:endParaRPr>
          </a:p>
          <a:p>
            <a:pPr marL="0" lvl="0" indent="0" algn="just" eaLnBrk="0" fontAlgn="base" hangingPunct="0">
              <a:spcAft>
                <a:spcPct val="0"/>
              </a:spcAft>
              <a:buClr>
                <a:srgbClr val="333399"/>
              </a:buClr>
              <a:buNone/>
              <a:defRPr/>
            </a:pPr>
            <a:r>
              <a:rPr lang="sk-SK" sz="1800" b="1" spc="20" dirty="0">
                <a:solidFill>
                  <a:srgbClr val="000000"/>
                </a:solidFill>
                <a:latin typeface="Arial" charset="0"/>
              </a:rPr>
              <a:t>Potvrdenie o možnosti obsadenia VPM sa vydáva najviac na 2 roky, v prípade medzinárodnej zmluvy ktorou je SR viazaná, prípadne ak je zaručená vzájomnosť (USA) tak na 5 rokov. </a:t>
            </a:r>
            <a:endParaRPr lang="sk-SK" sz="1800" u="sng" spc="20" dirty="0">
              <a:solidFill>
                <a:srgbClr val="000000"/>
              </a:solidFill>
              <a:latin typeface="Arial" charset="0"/>
            </a:endParaRPr>
          </a:p>
        </p:txBody>
      </p:sp>
      <p:cxnSp>
        <p:nvCxnSpPr>
          <p:cNvPr id="14" name="Rovná spojnica 13"/>
          <p:cNvCxnSpPr/>
          <p:nvPr/>
        </p:nvCxnSpPr>
        <p:spPr>
          <a:xfrm>
            <a:off x="470268" y="716928"/>
            <a:ext cx="0" cy="360040"/>
          </a:xfrm>
          <a:prstGeom prst="line">
            <a:avLst/>
          </a:prstGeom>
          <a:ln w="317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Rovná spojnica 22"/>
          <p:cNvCxnSpPr/>
          <p:nvPr/>
        </p:nvCxnSpPr>
        <p:spPr>
          <a:xfrm>
            <a:off x="475716" y="356888"/>
            <a:ext cx="0" cy="360040"/>
          </a:xfrm>
          <a:prstGeom prst="line">
            <a:avLst/>
          </a:prstGeom>
          <a:ln w="317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Rovná spojnica 23"/>
          <p:cNvCxnSpPr/>
          <p:nvPr/>
        </p:nvCxnSpPr>
        <p:spPr>
          <a:xfrm>
            <a:off x="470268" y="1076968"/>
            <a:ext cx="0" cy="360040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5" name="Zástupný symbol obsahu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4208" y="6093296"/>
            <a:ext cx="1334656" cy="4177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2168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dĺžnik 18"/>
          <p:cNvSpPr/>
          <p:nvPr/>
        </p:nvSpPr>
        <p:spPr>
          <a:xfrm>
            <a:off x="467544" y="716928"/>
            <a:ext cx="8208912" cy="360040"/>
          </a:xfrm>
          <a:prstGeom prst="rect">
            <a:avLst/>
          </a:prstGeom>
          <a:solidFill>
            <a:schemeClr val="accent1">
              <a:lumMod val="75000"/>
            </a:schemeClr>
          </a:solidFill>
          <a:ln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46856" y="327879"/>
            <a:ext cx="7941568" cy="1138138"/>
          </a:xfrm>
          <a:noFill/>
        </p:spPr>
        <p:txBody>
          <a:bodyPr>
            <a:normAutofit/>
          </a:bodyPr>
          <a:lstStyle/>
          <a:p>
            <a:pPr algn="l"/>
            <a:r>
              <a:rPr lang="sk-SK" sz="2100" dirty="0">
                <a:solidFill>
                  <a:schemeClr val="bg1"/>
                </a:solidFill>
              </a:rPr>
              <a:t>Jednotné povolenie na pobyt a zamestnanie</a:t>
            </a:r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>
          <a:xfrm>
            <a:off x="467544" y="6021288"/>
            <a:ext cx="8280920" cy="700187"/>
          </a:xfrm>
        </p:spPr>
        <p:txBody>
          <a:bodyPr/>
          <a:lstStyle/>
          <a:p>
            <a:pPr algn="l"/>
            <a:r>
              <a:rPr lang="sk-SK" altLang="sk-SK" sz="1000" b="1" dirty="0"/>
              <a:t>Zamestnávanie cudzincov na území Slovenskej republiky</a:t>
            </a:r>
            <a:endParaRPr lang="sk-SK" sz="1000" dirty="0"/>
          </a:p>
        </p:txBody>
      </p:sp>
      <p:cxnSp>
        <p:nvCxnSpPr>
          <p:cNvPr id="15" name="Rovná spojnica 14"/>
          <p:cNvCxnSpPr/>
          <p:nvPr/>
        </p:nvCxnSpPr>
        <p:spPr>
          <a:xfrm>
            <a:off x="467544" y="6237312"/>
            <a:ext cx="5904656" cy="0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Rovná spojnica 15"/>
          <p:cNvCxnSpPr/>
          <p:nvPr/>
        </p:nvCxnSpPr>
        <p:spPr>
          <a:xfrm>
            <a:off x="7884368" y="6245204"/>
            <a:ext cx="1259632" cy="0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Zástupný symbol obsahu 4"/>
          <p:cNvSpPr>
            <a:spLocks noGrp="1"/>
          </p:cNvSpPr>
          <p:nvPr>
            <p:ph idx="1"/>
          </p:nvPr>
        </p:nvSpPr>
        <p:spPr>
          <a:xfrm>
            <a:off x="470268" y="1567333"/>
            <a:ext cx="8229600" cy="4525963"/>
          </a:xfrm>
        </p:spPr>
        <p:txBody>
          <a:bodyPr>
            <a:normAutofit/>
          </a:bodyPr>
          <a:lstStyle/>
          <a:p>
            <a:pPr marL="0" lvl="0" indent="0" eaLnBrk="0" fontAlgn="base" hangingPunct="0">
              <a:spcAft>
                <a:spcPct val="0"/>
              </a:spcAft>
              <a:buNone/>
              <a:defRPr/>
            </a:pPr>
            <a:r>
              <a:rPr lang="sk-SK" sz="2800" dirty="0">
                <a:solidFill>
                  <a:srgbClr val="000000"/>
                </a:solidFill>
                <a:latin typeface="Arial" panose="020B0604020202020204" pitchFamily="34" charset="0"/>
              </a:rPr>
              <a:t>Zamestnávanie štátneho príslušníka tretej krajiny</a:t>
            </a:r>
          </a:p>
          <a:p>
            <a:pPr marL="0" lvl="0" indent="0" algn="ctr" eaLnBrk="0" fontAlgn="base" hangingPunct="0">
              <a:spcAft>
                <a:spcPct val="0"/>
              </a:spcAft>
              <a:buNone/>
              <a:defRPr/>
            </a:pPr>
            <a:r>
              <a:rPr lang="sk-SK" sz="1800" i="1" dirty="0">
                <a:solidFill>
                  <a:srgbClr val="000000"/>
                </a:solidFill>
                <a:latin typeface="Arial" panose="020B0604020202020204" pitchFamily="34" charset="0"/>
              </a:rPr>
              <a:t>systém jednotného povolenia na pobyt a zamestnanie</a:t>
            </a:r>
          </a:p>
          <a:p>
            <a:pPr marL="0" lvl="0" indent="0" eaLnBrk="0" fontAlgn="base" hangingPunct="0">
              <a:spcAft>
                <a:spcPct val="0"/>
              </a:spcAft>
              <a:buNone/>
              <a:defRPr/>
            </a:pPr>
            <a:endParaRPr lang="sk-SK" sz="1000" b="1" dirty="0">
              <a:solidFill>
                <a:srgbClr val="000000"/>
              </a:solidFill>
              <a:latin typeface="Arial" charset="0"/>
            </a:endParaRPr>
          </a:p>
          <a:p>
            <a:pPr marL="0" lvl="0" indent="0" eaLnBrk="0" fontAlgn="base" hangingPunct="0">
              <a:spcAft>
                <a:spcPct val="0"/>
              </a:spcAft>
              <a:buNone/>
              <a:defRPr/>
            </a:pPr>
            <a:r>
              <a:rPr lang="sk-SK" sz="1800" dirty="0">
                <a:solidFill>
                  <a:srgbClr val="000000"/>
                </a:solidFill>
                <a:latin typeface="Arial" charset="0"/>
              </a:rPr>
              <a:t>BEZ PRIHLIADNUTIA NA SITUÁCIU NA TRHU PRÁCE (§ 21b ods. 7) </a:t>
            </a:r>
          </a:p>
          <a:p>
            <a:pPr marL="557213" lvl="0" indent="-285750" algn="just" eaLnBrk="0" fontAlgn="base" hangingPunct="0">
              <a:spcAft>
                <a:spcPct val="0"/>
              </a:spcAft>
              <a:buFontTx/>
              <a:buChar char="-"/>
              <a:defRPr/>
            </a:pPr>
            <a:r>
              <a:rPr lang="sk-SK" sz="1800" dirty="0">
                <a:solidFill>
                  <a:srgbClr val="000000"/>
                </a:solidFill>
                <a:latin typeface="Arial" panose="020B0604020202020204" pitchFamily="34" charset="0"/>
              </a:rPr>
              <a:t>ak ide o štátneho príslušníka tretej krajiny, ktorý vykonáva v Slovenskej republike sústavnú vzdelávaciu činnosť alebo vedeckú činnosť ako pedagogický zamestnanec, vysokoškolský učiteľ, výskumný pracovník alebo umelecký pracovník vysokej školy, výskumný zamestnanec alebo vývojový zamestnanec vo výskumnej činnosti, </a:t>
            </a:r>
          </a:p>
          <a:p>
            <a:pPr marL="557213" lvl="0" indent="-285750" eaLnBrk="0" fontAlgn="base" hangingPunct="0">
              <a:spcAft>
                <a:spcPct val="0"/>
              </a:spcAft>
              <a:buFontTx/>
              <a:buChar char="-"/>
              <a:defRPr/>
            </a:pPr>
            <a:r>
              <a:rPr lang="sk-SK" sz="1800" dirty="0">
                <a:solidFill>
                  <a:srgbClr val="000000"/>
                </a:solidFill>
                <a:latin typeface="Arial" panose="020B0604020202020204" pitchFamily="34" charset="0"/>
              </a:rPr>
              <a:t>vnútropodnikový presun,</a:t>
            </a:r>
          </a:p>
          <a:p>
            <a:pPr marL="557213" lvl="0" indent="-285750" eaLnBrk="0" fontAlgn="base" hangingPunct="0">
              <a:spcAft>
                <a:spcPct val="0"/>
              </a:spcAft>
              <a:buFontTx/>
              <a:buChar char="-"/>
              <a:defRPr/>
            </a:pPr>
            <a:r>
              <a:rPr lang="sk-SK" sz="1800" b="1" dirty="0">
                <a:solidFill>
                  <a:srgbClr val="000000"/>
                </a:solidFill>
                <a:latin typeface="Arial" panose="020B0604020202020204" pitchFamily="34" charset="0"/>
              </a:rPr>
              <a:t>nedostatkové profesie </a:t>
            </a:r>
            <a:r>
              <a:rPr lang="sk-SK" sz="1800" dirty="0" smtClean="0">
                <a:solidFill>
                  <a:srgbClr val="000000"/>
                </a:solidFill>
                <a:latin typeface="Arial" panose="020B0604020202020204" pitchFamily="34" charset="0"/>
              </a:rPr>
              <a:t>s </a:t>
            </a:r>
            <a:r>
              <a:rPr lang="sk-SK" sz="1800" dirty="0">
                <a:solidFill>
                  <a:srgbClr val="000000"/>
                </a:solidFill>
                <a:latin typeface="Arial" panose="020B0604020202020204" pitchFamily="34" charset="0"/>
              </a:rPr>
              <a:t>limitom 30% zamestnaných štátnych príslušníkov tretích </a:t>
            </a:r>
            <a:r>
              <a:rPr lang="sk-SK" sz="1800" dirty="0" smtClean="0">
                <a:solidFill>
                  <a:srgbClr val="000000"/>
                </a:solidFill>
                <a:latin typeface="Arial" panose="020B0604020202020204" pitchFamily="34" charset="0"/>
              </a:rPr>
              <a:t>krajín</a:t>
            </a:r>
          </a:p>
          <a:p>
            <a:pPr marL="557213" indent="-285750" eaLnBrk="0" fontAlgn="base" hangingPunct="0">
              <a:spcAft>
                <a:spcPct val="0"/>
              </a:spcAft>
              <a:buFontTx/>
              <a:buChar char="-"/>
              <a:defRPr/>
            </a:pPr>
            <a:r>
              <a:rPr lang="sk-SK" sz="1800" i="1" dirty="0">
                <a:latin typeface="Arial" panose="020B0604020202020204" pitchFamily="34" charset="0"/>
              </a:rPr>
              <a:t>ide o štátneho príslušníka tretej krajiny, ktorý podal žiadosť o obnovu prechodného  pobytu na účel zamestnania na to isté pracovné miesto</a:t>
            </a:r>
          </a:p>
        </p:txBody>
      </p:sp>
      <p:cxnSp>
        <p:nvCxnSpPr>
          <p:cNvPr id="14" name="Rovná spojnica 13"/>
          <p:cNvCxnSpPr/>
          <p:nvPr/>
        </p:nvCxnSpPr>
        <p:spPr>
          <a:xfrm>
            <a:off x="470268" y="716928"/>
            <a:ext cx="0" cy="360040"/>
          </a:xfrm>
          <a:prstGeom prst="line">
            <a:avLst/>
          </a:prstGeom>
          <a:ln w="317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Rovná spojnica 22"/>
          <p:cNvCxnSpPr/>
          <p:nvPr/>
        </p:nvCxnSpPr>
        <p:spPr>
          <a:xfrm>
            <a:off x="475716" y="356888"/>
            <a:ext cx="0" cy="360040"/>
          </a:xfrm>
          <a:prstGeom prst="line">
            <a:avLst/>
          </a:prstGeom>
          <a:ln w="317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Rovná spojnica 23"/>
          <p:cNvCxnSpPr/>
          <p:nvPr/>
        </p:nvCxnSpPr>
        <p:spPr>
          <a:xfrm>
            <a:off x="470268" y="1076968"/>
            <a:ext cx="0" cy="360040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5" name="Zástupný symbol obsahu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4208" y="6093296"/>
            <a:ext cx="1334656" cy="4177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244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427</TotalTime>
  <Words>1178</Words>
  <Application>Microsoft Office PowerPoint</Application>
  <PresentationFormat>Prezentácia na obrazovke (4:3)</PresentationFormat>
  <Paragraphs>135</Paragraphs>
  <Slides>18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4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18</vt:i4>
      </vt:variant>
    </vt:vector>
  </HeadingPairs>
  <TitlesOfParts>
    <vt:vector size="23" baseType="lpstr">
      <vt:lpstr>Arial</vt:lpstr>
      <vt:lpstr>Calibri</vt:lpstr>
      <vt:lpstr>Comic Sans MS</vt:lpstr>
      <vt:lpstr>Wingdings</vt:lpstr>
      <vt:lpstr>Motív Office</vt:lpstr>
      <vt:lpstr>Zamestnávanie cudzincov na území  Slovenskej republiky</vt:lpstr>
      <vt:lpstr>Legislatívny rámec</vt:lpstr>
      <vt:lpstr>Legislatívny rámec</vt:lpstr>
      <vt:lpstr>Občania EU</vt:lpstr>
      <vt:lpstr>Prezentácia programu PowerPoint</vt:lpstr>
      <vt:lpstr>Jednotné povolenie na pobyt a zamestnanie</vt:lpstr>
      <vt:lpstr>Jednotne povolenie na pobyt a zamestnanie</vt:lpstr>
      <vt:lpstr>Jednotne povolenie na pobyt a zamestnanie</vt:lpstr>
      <vt:lpstr>Jednotné povolenie na pobyt a zamestnanie</vt:lpstr>
      <vt:lpstr>Jednotné povolenie na pobyt a zamestnanie </vt:lpstr>
      <vt:lpstr>Jednotne povolenie na pobyt a zamestnanie</vt:lpstr>
      <vt:lpstr>Jednotné povolenie na pobyt a zamestnanie - nedostatkové profesie</vt:lpstr>
      <vt:lpstr>Jednotné povolenie na pobyt a zamestnanie - nedostatkové profesie</vt:lpstr>
      <vt:lpstr>Jednotné povolenie na pobyt a zamestnanie - nedostatkové profesie</vt:lpstr>
      <vt:lpstr>Jednotné povolenie na pobyt a zamestnanie – nedostatkové profesie</vt:lpstr>
      <vt:lpstr>Jednotné povolenie na pobyt a zamestnanie – nedostatkové profesie</vt:lpstr>
      <vt:lpstr>Jednotne povolenie na pobyt a zamestnanie – národné víza</vt:lpstr>
      <vt:lpstr>Prezentácia programu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Prezentácia programu PowerPoint</dc:title>
  <dc:creator>Klimanová Alena</dc:creator>
  <cp:lastModifiedBy>Používateľ systému Windows</cp:lastModifiedBy>
  <cp:revision>64</cp:revision>
  <dcterms:created xsi:type="dcterms:W3CDTF">2019-12-03T11:18:14Z</dcterms:created>
  <dcterms:modified xsi:type="dcterms:W3CDTF">2023-06-07T22:04:31Z</dcterms:modified>
</cp:coreProperties>
</file>