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22"/>
  </p:notesMasterIdLst>
  <p:sldIdLst>
    <p:sldId id="256" r:id="rId2"/>
    <p:sldId id="271" r:id="rId3"/>
    <p:sldId id="278" r:id="rId4"/>
    <p:sldId id="257" r:id="rId5"/>
    <p:sldId id="266" r:id="rId6"/>
    <p:sldId id="280" r:id="rId7"/>
    <p:sldId id="259" r:id="rId8"/>
    <p:sldId id="281" r:id="rId9"/>
    <p:sldId id="265" r:id="rId10"/>
    <p:sldId id="262" r:id="rId11"/>
    <p:sldId id="279" r:id="rId12"/>
    <p:sldId id="277" r:id="rId13"/>
    <p:sldId id="267" r:id="rId14"/>
    <p:sldId id="276" r:id="rId15"/>
    <p:sldId id="268" r:id="rId16"/>
    <p:sldId id="274" r:id="rId17"/>
    <p:sldId id="275" r:id="rId18"/>
    <p:sldId id="273" r:id="rId19"/>
    <p:sldId id="272" r:id="rId20"/>
    <p:sldId id="263" r:id="rId21"/>
  </p:sldIdLst>
  <p:sldSz cx="9144000" cy="5143500" type="screen16x9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redný štýl 4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vetlý štýl 3 - zvýrazneni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2" autoAdjust="0"/>
    <p:restoredTop sz="85698" autoAdjust="0"/>
  </p:normalViewPr>
  <p:slideViewPr>
    <p:cSldViewPr>
      <p:cViewPr varScale="1">
        <p:scale>
          <a:sx n="143" d="100"/>
          <a:sy n="143" d="100"/>
        </p:scale>
        <p:origin x="66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69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Hárok1!$B$5:$B$21</c:f>
              <c:strCache>
                <c:ptCount val="17"/>
                <c:pt idx="0">
                  <c:v>Belgicko</c:v>
                </c:pt>
                <c:pt idx="1">
                  <c:v>Bulharsko</c:v>
                </c:pt>
                <c:pt idx="2">
                  <c:v>Chorvátsko</c:v>
                </c:pt>
                <c:pt idx="3">
                  <c:v>Cyprus</c:v>
                </c:pt>
                <c:pt idx="4">
                  <c:v>Česká republika</c:v>
                </c:pt>
                <c:pt idx="5">
                  <c:v>EU level</c:v>
                </c:pt>
                <c:pt idx="6">
                  <c:v>Fínsko</c:v>
                </c:pt>
                <c:pt idx="7">
                  <c:v>Francúzsko</c:v>
                </c:pt>
                <c:pt idx="8">
                  <c:v>Grécko</c:v>
                </c:pt>
                <c:pt idx="9">
                  <c:v>Island</c:v>
                </c:pt>
                <c:pt idx="10">
                  <c:v>Taliansko</c:v>
                </c:pt>
                <c:pt idx="11">
                  <c:v>Lotyšsko</c:v>
                </c:pt>
                <c:pt idx="12">
                  <c:v>Litva</c:v>
                </c:pt>
                <c:pt idx="13">
                  <c:v>Malta</c:v>
                </c:pt>
                <c:pt idx="14">
                  <c:v>Portugalsko</c:v>
                </c:pt>
                <c:pt idx="15">
                  <c:v>Slovinsko</c:v>
                </c:pt>
                <c:pt idx="16">
                  <c:v>Španielsko</c:v>
                </c:pt>
              </c:strCache>
            </c:strRef>
          </c:cat>
          <c:val>
            <c:numRef>
              <c:f>Hárok1!$C$5:$C$21</c:f>
              <c:numCache>
                <c:formatCode>General</c:formatCode>
                <c:ptCount val="17"/>
                <c:pt idx="0">
                  <c:v>31</c:v>
                </c:pt>
                <c:pt idx="1">
                  <c:v>40</c:v>
                </c:pt>
                <c:pt idx="2">
                  <c:v>35</c:v>
                </c:pt>
                <c:pt idx="3">
                  <c:v>11</c:v>
                </c:pt>
                <c:pt idx="4">
                  <c:v>11</c:v>
                </c:pt>
                <c:pt idx="5">
                  <c:v>18</c:v>
                </c:pt>
                <c:pt idx="6">
                  <c:v>5</c:v>
                </c:pt>
                <c:pt idx="7">
                  <c:v>43</c:v>
                </c:pt>
                <c:pt idx="8">
                  <c:v>17</c:v>
                </c:pt>
                <c:pt idx="9">
                  <c:v>6</c:v>
                </c:pt>
                <c:pt idx="10">
                  <c:v>1</c:v>
                </c:pt>
                <c:pt idx="11">
                  <c:v>26</c:v>
                </c:pt>
                <c:pt idx="12">
                  <c:v>24</c:v>
                </c:pt>
                <c:pt idx="13">
                  <c:v>5</c:v>
                </c:pt>
                <c:pt idx="14">
                  <c:v>22</c:v>
                </c:pt>
                <c:pt idx="15">
                  <c:v>22</c:v>
                </c:pt>
                <c:pt idx="1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7F-46A3-BAE8-BC9F22011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-52"/>
        <c:axId val="425839808"/>
        <c:axId val="425841120"/>
      </c:barChart>
      <c:catAx>
        <c:axId val="42583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25841120"/>
        <c:crosses val="autoZero"/>
        <c:auto val="1"/>
        <c:lblAlgn val="ctr"/>
        <c:lblOffset val="100"/>
        <c:noMultiLvlLbl val="0"/>
      </c:catAx>
      <c:valAx>
        <c:axId val="42584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2583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96B294CC-ECCD-4F7A-B13C-A95131AD30A0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Upraviť štýly predlohy textu</a:t>
            </a:r>
          </a:p>
          <a:p>
            <a:pPr lvl="1"/>
            <a:r>
              <a:t>Druhá úroveň</a:t>
            </a:r>
          </a:p>
          <a:p>
            <a:pPr lvl="2"/>
            <a:r>
              <a:t>Tretia úroveň</a:t>
            </a:r>
          </a:p>
          <a:p>
            <a:pPr lvl="3"/>
            <a:r>
              <a:t>Štvrtá úroveň</a:t>
            </a:r>
          </a:p>
          <a:p>
            <a:pPr lvl="4"/>
            <a:r>
              <a:t>Piata úroveň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1B0F98B2-CC54-4593-9C52-F5C9A4F9B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1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F4CAE1-40AA-4ED3-9728-FD326C628D25}" type="slidenum">
              <a:rPr lang="en-GB" altLang="de-DE" smtClean="0"/>
              <a:pPr>
                <a:spcBef>
                  <a:spcPct val="0"/>
                </a:spcBef>
              </a:pPr>
              <a:t>2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045576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k-SK" dirty="0" smtClean="0"/>
              <a:t>HLAVNÝ CIEĽ, Z KTORÉHO VYCHÁDZA PROGRAM REALIZÁCIE STRATÉGIE BOZP </a:t>
            </a:r>
          </a:p>
          <a:p>
            <a:r>
              <a:rPr lang="sk-SK" dirty="0" smtClean="0"/>
              <a:t>Primárnym cieľom stratégie BOZP je prijímanie a presadzovanie účinných preventívnych opatrení na úrovni štátu, ako aj zamestnávateľov s cieľom vytvárať dlhodobo udržateľné dôstojné pracovné podmienky na udržanie nízkeho počtu pracovných úrazov, najmä smrteľných pracovných úrazov a pracovných úrazov s celoživotnými následkami, s víziou nulovej pracovnej úrazovosti, ako aj minimalizovanie príčin chorôb z povolania, presadzovanie prevencie, posilňovanie významu kultúry bezpečnosti práce a 3 šírenie osvety v oblasti BOZP. Zároveň je potrebné podporovať proces informatizácie a digitalizácie ústredných orgánov štátnej správy a inšpekcie práce a iných orgánov vykonávajúcich dozor v oblasti BOZP a ich vzájomné prepojenie, a to z dôvodu zabezpečenia efektívneho výkonu činností a taktiež zjednodušiť komunikáciu so zamestnávateľmi.</a:t>
            </a:r>
          </a:p>
          <a:p>
            <a:endParaRPr lang="sk-SK" dirty="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fontAlgn="base"/>
            <a:r>
              <a:rPr lang="sk-SK" sz="1200" b="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Zásadné priority a úlohy stratégie BOZP na roky 2021 až 2023 s výhľadom do roku 2027</a:t>
            </a:r>
            <a:endParaRPr lang="sk-S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sú rozdelené do troch skupín:</a:t>
            </a:r>
          </a:p>
          <a:p>
            <a:pPr fontAlgn="base"/>
            <a:r>
              <a:rPr lang="sk-S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Priority na roky 2021 – 2023 s výhľadom do roku 2027, v ktorých napĺňaní je potrebné pokračovať</a:t>
            </a:r>
            <a:endParaRPr lang="sk-S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Úlohy na roky 2021 – 2023 s výhľadom do roku 2027 týkajúce sa najmä zamerania aktivít v oblasti BOZP</a:t>
            </a:r>
          </a:p>
          <a:p>
            <a:r>
              <a:rPr lang="sk-S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 Ďalšie úlohy procesno-technického a materiálno-technického významu:</a:t>
            </a:r>
            <a:endParaRPr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F4CAE1-40AA-4ED3-9728-FD326C628D25}" type="slidenum">
              <a:rPr lang="en-GB" altLang="de-DE" smtClean="0"/>
              <a:pPr>
                <a:spcBef>
                  <a:spcPct val="0"/>
                </a:spcBef>
              </a:pPr>
              <a:t>12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744417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F4CAE1-40AA-4ED3-9728-FD326C628D25}" type="slidenum">
              <a:rPr lang="en-GB" altLang="de-DE" smtClean="0"/>
              <a:pPr>
                <a:spcBef>
                  <a:spcPct val="0"/>
                </a:spcBef>
              </a:pPr>
              <a:t>13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773214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F4CAE1-40AA-4ED3-9728-FD326C628D25}" type="slidenum">
              <a:rPr lang="en-GB" altLang="de-DE" smtClean="0"/>
              <a:pPr>
                <a:spcBef>
                  <a:spcPct val="0"/>
                </a:spcBef>
              </a:pPr>
              <a:t>14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4029559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F4CAE1-40AA-4ED3-9728-FD326C628D25}" type="slidenum">
              <a:rPr lang="en-GB" altLang="de-DE" smtClean="0"/>
              <a:pPr>
                <a:spcBef>
                  <a:spcPct val="0"/>
                </a:spcBef>
              </a:pPr>
              <a:t>15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2235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2"/>
            <a:r>
              <a:rPr lang="en-GB" altLang="en-US" sz="2000" dirty="0">
                <a:latin typeface="Times New Roman" panose="02020603050405020304" pitchFamily="18" charset="0"/>
              </a:rPr>
              <a:t>The number of tools published beginning of January 2015 was: </a:t>
            </a:r>
            <a:r>
              <a:rPr lang="en-GB" altLang="en-US" sz="2000" dirty="0" smtClean="0">
                <a:latin typeface="Times New Roman" panose="02020603050405020304" pitchFamily="18" charset="0"/>
              </a:rPr>
              <a:t>60</a:t>
            </a:r>
            <a:endParaRPr lang="en-GB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988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188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388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588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788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6F4812-91DC-4DC8-BFD1-1D73655C22A0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3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2"/>
            <a:endParaRPr lang="es-ES" altLang="en-US" sz="2000" dirty="0" smtClean="0">
              <a:latin typeface="Times New Roman" panose="02020603050405020304" pitchFamily="18" charset="0"/>
            </a:endParaRPr>
          </a:p>
          <a:p>
            <a:pPr marL="0" lvl="2"/>
            <a:r>
              <a:rPr lang="en-GB" altLang="en-US" sz="2800" dirty="0" smtClean="0">
                <a:latin typeface="Times New Roman" panose="02020603050405020304" pitchFamily="18" charset="0"/>
              </a:rPr>
              <a:t>In January 2015 the number of assessments was 22.029.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marL="0" lvl="2"/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marL="0" lvl="2"/>
            <a:r>
              <a:rPr lang="en-US" altLang="en-US" sz="2400" dirty="0" err="1" smtClean="0">
                <a:latin typeface="Times New Roman" panose="02020603050405020304" pitchFamily="18" charset="0"/>
              </a:rPr>
              <a:t>OiRA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is online since 2011, test sessions possible since 2016</a:t>
            </a:r>
            <a:endParaRPr lang="sk-SK" altLang="en-US" sz="2400" dirty="0" smtClean="0">
              <a:latin typeface="Times New Roman" panose="02020603050405020304" pitchFamily="18" charset="0"/>
            </a:endParaRPr>
          </a:p>
          <a:p>
            <a:pPr marL="0" lvl="2"/>
            <a:endParaRPr lang="sk-SK" altLang="en-US" sz="2400" dirty="0" smtClean="0">
              <a:latin typeface="Times New Roman" panose="02020603050405020304" pitchFamily="18" charset="0"/>
            </a:endParaRPr>
          </a:p>
          <a:p>
            <a:pPr marL="0" lvl="2"/>
            <a:r>
              <a:rPr lang="sk-SK" altLang="en-US" sz="2400" dirty="0" smtClean="0">
                <a:latin typeface="Times New Roman" panose="02020603050405020304" pitchFamily="18" charset="0"/>
              </a:rPr>
              <a:t>+1 nástroj v tomto roku od mája</a:t>
            </a:r>
          </a:p>
          <a:p>
            <a:pPr marL="0" lvl="2"/>
            <a:r>
              <a:rPr lang="sk-SK" altLang="en-US" sz="2400" dirty="0" smtClean="0">
                <a:latin typeface="Times New Roman" panose="02020603050405020304" pitchFamily="18" charset="0"/>
              </a:rPr>
              <a:t>+ 15 nástrojov vo vývoji oproti máju 2023</a:t>
            </a:r>
          </a:p>
          <a:p>
            <a:pPr marL="0" lvl="2"/>
            <a:r>
              <a:rPr lang="sk-SK" altLang="en-US" sz="2400" dirty="0" smtClean="0">
                <a:latin typeface="Times New Roman" panose="02020603050405020304" pitchFamily="18" charset="0"/>
              </a:rPr>
              <a:t>Nárast registrovaných užívateľov oproti máju o 11 000! Bolo 184 400</a:t>
            </a:r>
          </a:p>
          <a:p>
            <a:pPr marL="0" lvl="2"/>
            <a:r>
              <a:rPr lang="sk-SK" altLang="en-US" sz="2400" dirty="0" smtClean="0">
                <a:latin typeface="Times New Roman" panose="02020603050405020304" pitchFamily="18" charset="0"/>
              </a:rPr>
              <a:t>Nárast vykonaných posudzovaní</a:t>
            </a:r>
            <a:r>
              <a:rPr lang="sk-SK" altLang="en-US" sz="2400" baseline="0" dirty="0" smtClean="0">
                <a:latin typeface="Times New Roman" panose="02020603050405020304" pitchFamily="18" charset="0"/>
              </a:rPr>
              <a:t> rizík necelých 20.000! Bolo 309.500 ku koncu mája </a:t>
            </a:r>
            <a:r>
              <a:rPr lang="sk-SK" altLang="en-US" sz="2400" baseline="0" dirty="0" smtClean="0">
                <a:latin typeface="Times New Roman" panose="02020603050405020304" pitchFamily="18" charset="0"/>
              </a:rPr>
              <a:t>2023</a:t>
            </a:r>
          </a:p>
          <a:p>
            <a:pPr marL="342900" lvl="2" indent="-342900">
              <a:buFontTx/>
              <a:buChar char="-"/>
            </a:pPr>
            <a:endParaRPr lang="sk-SK" altLang="en-US" sz="2400" baseline="0" dirty="0" smtClean="0">
              <a:latin typeface="Times New Roman" panose="02020603050405020304" pitchFamily="18" charset="0"/>
            </a:endParaRPr>
          </a:p>
          <a:p>
            <a:pPr marL="342900" lvl="2" indent="-342900">
              <a:buFontTx/>
              <a:buChar char="-"/>
            </a:pPr>
            <a:r>
              <a:rPr lang="sk-SK" altLang="en-US" sz="2400" baseline="0" dirty="0" smtClean="0">
                <a:latin typeface="Times New Roman" panose="02020603050405020304" pitchFamily="18" charset="0"/>
              </a:rPr>
              <a:t>Na základe spätnej väzby užívateľov až 95 percent opýtaných uviedlo, že nástroj naplnil ich potreby</a:t>
            </a:r>
          </a:p>
          <a:p>
            <a:pPr marL="342900" lvl="2" indent="-342900">
              <a:buFontTx/>
              <a:buChar char="-"/>
            </a:pPr>
            <a:r>
              <a:rPr lang="sk-SK" altLang="en-US" sz="2400" baseline="0" dirty="0" smtClean="0">
                <a:latin typeface="Times New Roman" panose="02020603050405020304" pitchFamily="18" charset="0"/>
              </a:rPr>
              <a:t>A až 97% by ich odporúčalo používať aj ďalším</a:t>
            </a:r>
          </a:p>
          <a:p>
            <a:pPr marL="342900" lvl="2" indent="-342900">
              <a:buFontTx/>
              <a:buChar char="-"/>
            </a:pPr>
            <a:endParaRPr lang="sk-SK" altLang="en-US" sz="2400" baseline="0" dirty="0" smtClean="0">
              <a:latin typeface="Times New Roman" panose="02020603050405020304" pitchFamily="18" charset="0"/>
            </a:endParaRPr>
          </a:p>
          <a:p>
            <a:pPr marL="342900" lvl="2" indent="-342900">
              <a:buFontTx/>
              <a:buChar char="-"/>
            </a:pPr>
            <a:r>
              <a:rPr lang="sk-SK" altLang="en-US" sz="2400" baseline="0" dirty="0" smtClean="0">
                <a:latin typeface="Times New Roman" panose="02020603050405020304" pitchFamily="18" charset="0"/>
              </a:rPr>
              <a:t>V tomto roku sa chystá ďalší prieskum</a:t>
            </a:r>
          </a:p>
          <a:p>
            <a:pPr marL="342900" lvl="2" indent="-342900">
              <a:buFontTx/>
              <a:buChar char="-"/>
            </a:pPr>
            <a:endParaRPr lang="sk-SK" altLang="en-US" sz="2400" dirty="0" smtClean="0">
              <a:latin typeface="Times New Roman" panose="02020603050405020304" pitchFamily="18" charset="0"/>
            </a:endParaRPr>
          </a:p>
          <a:p>
            <a:pPr marL="0" lvl="2"/>
            <a:endParaRPr lang="en-US" altLang="en-US" sz="2400" dirty="0" smtClean="0">
              <a:latin typeface="Times New Roman" panose="02020603050405020304" pitchFamily="18" charset="0"/>
            </a:endParaRPr>
          </a:p>
          <a:p>
            <a:endParaRPr lang="en-GB" altLang="en-US" dirty="0" smtClean="0">
              <a:latin typeface="Times New Roman" panose="02020603050405020304" pitchFamily="18" charset="0"/>
            </a:endParaRPr>
          </a:p>
          <a:p>
            <a:endParaRPr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F4CAE1-40AA-4ED3-9728-FD326C628D25}" type="slidenum">
              <a:rPr lang="en-GB" altLang="de-DE" smtClean="0"/>
              <a:pPr>
                <a:spcBef>
                  <a:spcPct val="0"/>
                </a:spcBef>
              </a:pPr>
              <a:t>18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508722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F4CAE1-40AA-4ED3-9728-FD326C628D25}" type="slidenum">
              <a:rPr lang="en-GB" altLang="de-DE" smtClean="0"/>
              <a:pPr>
                <a:spcBef>
                  <a:spcPct val="0"/>
                </a:spcBef>
              </a:pPr>
              <a:t>19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563449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F98B2-CC54-4593-9C52-F5C9A4F9B48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93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F4CAE1-40AA-4ED3-9728-FD326C628D25}" type="slidenum">
              <a:rPr lang="en-GB" altLang="de-DE" smtClean="0"/>
              <a:pPr>
                <a:spcBef>
                  <a:spcPct val="0"/>
                </a:spcBef>
              </a:pPr>
              <a:t>3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68400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F4CAE1-40AA-4ED3-9728-FD326C628D25}" type="slidenum">
              <a:rPr lang="en-GB" altLang="de-DE" smtClean="0"/>
              <a:pPr>
                <a:spcBef>
                  <a:spcPct val="0"/>
                </a:spcBef>
              </a:pPr>
              <a:t>4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808967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F4CAE1-40AA-4ED3-9728-FD326C628D25}" type="slidenum">
              <a:rPr lang="en-GB" altLang="de-DE" smtClean="0"/>
              <a:pPr>
                <a:spcBef>
                  <a:spcPct val="0"/>
                </a:spcBef>
              </a:pPr>
              <a:t>5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652885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5425" y="522288"/>
            <a:ext cx="6659563" cy="3746500"/>
          </a:xfrm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xfrm>
            <a:off x="287338" y="4459288"/>
            <a:ext cx="6527800" cy="4773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60" tIns="46930" rIns="93860" bIns="46930"/>
          <a:lstStyle/>
          <a:p>
            <a:endParaRPr lang="en-US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974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67EA62-C69C-4B32-AE4A-D8D2561A5F9D}" type="slidenum">
              <a:rPr lang="en-GB" altLang="de-DE" smtClean="0"/>
              <a:pPr>
                <a:spcBef>
                  <a:spcPct val="0"/>
                </a:spcBef>
              </a:pPr>
              <a:t>7</a:t>
            </a:fld>
            <a:endParaRPr lang="en-GB" altLang="de-DE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k-SK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18</a:t>
            </a:r>
            <a:endParaRPr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8846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03500" y="395288"/>
            <a:ext cx="5037138" cy="2833687"/>
          </a:xfrm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xfrm>
            <a:off x="414338" y="3373438"/>
            <a:ext cx="9404350" cy="3611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60" tIns="46930" rIns="93860" bIns="46930"/>
          <a:lstStyle/>
          <a:p>
            <a:endParaRPr lang="en-US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5477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F98B2-CC54-4593-9C52-F5C9A4F9B48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658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F4CAE1-40AA-4ED3-9728-FD326C628D25}" type="slidenum">
              <a:rPr lang="en-GB" altLang="de-DE" smtClean="0"/>
              <a:pPr>
                <a:spcBef>
                  <a:spcPct val="0"/>
                </a:spcBef>
              </a:pPr>
              <a:t>11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25064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Volumes/XRAID/Equipo%20Rojo/EU-OSHA/18-0115%20PPT%20templates%20update/PNG/imagen-portada-OIRA.png" TargetMode="External"/><Relationship Id="rId3" Type="http://schemas.openxmlformats.org/officeDocument/2006/relationships/image" Target="file://localhost/Volumes/XRAID/Equipo%20Rojo/EU-OSHA/18-0115%20PPT%20templates%20update/PNG/FONDO-PORTADA-OIRA.png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file://localhost/Volumes/XRAID/Equipo%20Rojo/EU-OSHA/18-0115%20PPT%20templates%20update/PNG/FONDO-PORTADA-OIRA.png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XRAID/Equipo%20Rojo/EU-OSHA/18-0115%20PPT%20templates%20update/PNG/FONDO-PORTADA-OIRA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ONDO-PORTADA-OIRA.png" descr="/Volumes/XRAID/Equipo Rojo/EU-OSHA/18-0115 PPT templates update/PNG/FONDO-PORTADA-OIRA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t>Kliknite na položku upraviť štýl titulu predlohy</a:t>
            </a:r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anchor="ctr"/>
          <a:lstStyle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050"/>
          </a:p>
        </p:txBody>
      </p:sp>
      <p:sp>
        <p:nvSpPr>
          <p:cNvPr id="10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675"/>
            </a:pPr>
            <a:r>
              <a:t>Bezpečnosť a ochrana zdravia pri práci sú pre každého dôležité. Je to dobré pre teba. Je to dobré pre biznis.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Kliknite na položku upraviť štýl titulkov predlohy</a:t>
            </a:r>
          </a:p>
        </p:txBody>
      </p:sp>
      <p:pic>
        <p:nvPicPr>
          <p:cNvPr id="12" name="Bild 5" descr="111004_EU-OSHA_PPT_OiRA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0613" y="4436269"/>
            <a:ext cx="65881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 2" descr="111004_EU-OSHA_PPT_Corporate 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501" y="4131469"/>
            <a:ext cx="95914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1450" y="4431506"/>
            <a:ext cx="372491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n-portada-OIRA.png" descr="/Volumes/XRAID/Equipo Rojo/EU-OSHA/18-0115 PPT templates update/PNG/imagen-portada-OIRA.png"/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542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492" y="-20537"/>
            <a:ext cx="694508" cy="520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8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91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60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2789" y="1314450"/>
            <a:ext cx="7177087" cy="3086100"/>
          </a:xfrm>
        </p:spPr>
        <p:txBody>
          <a:bodyPr/>
          <a:lstStyle/>
          <a:p>
            <a:pPr lvl="0"/>
            <a:r>
              <a:t>Textmasterformate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endParaRPr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5E79A16F-DDB3-4DE4-AE73-B787C288EB54}" type="slidenum">
              <a:rPr lang="en-GB" altLang="de-DE"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147009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ONDO-PORTADA-OIRA.png" descr="/Volumes/XRAID/Equipo Rojo/EU-OSHA/18-0115 PPT templates update/PNG/FONDO-PORTADA-OIRA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7418" y="3489324"/>
            <a:ext cx="7649425" cy="653834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pPr algn="ctr">
              <a:spcBef>
                <a:spcPts val="300"/>
              </a:spcBef>
              <a:spcAft>
                <a:spcPts val="300"/>
              </a:spcAft>
              <a:buClrTx/>
            </a:pPr>
            <a:r>
              <a:rPr lang="en-GB" altLang="en-US" sz="2400" dirty="0"/>
              <a:t>Online interactive Risk Assessment</a:t>
            </a:r>
            <a:br>
              <a:rPr lang="en-GB" altLang="en-US" sz="2400" dirty="0"/>
            </a:br>
            <a:r>
              <a:rPr lang="en-GB" altLang="en-US" sz="2400" dirty="0"/>
              <a:t>Summary 2020 – OiRA update</a:t>
            </a:r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sp>
        <p:nvSpPr>
          <p:cNvPr id="10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/>
              <a:t>Safety and health at work is everyone’s concern. It’s good for you. It’s good for business.</a:t>
            </a:r>
          </a:p>
        </p:txBody>
      </p:sp>
      <p:pic>
        <p:nvPicPr>
          <p:cNvPr id="12" name="Bild 5" descr="111004_EU-OSHA_PPT_OiRA logo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0613" y="4436269"/>
            <a:ext cx="515763" cy="23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 2" descr="111004_EU-OSHA_PPT_Corporate 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501" y="4131469"/>
            <a:ext cx="887139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1450" y="4431506"/>
            <a:ext cx="372491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492" y="-20537"/>
            <a:ext cx="694508" cy="5209298"/>
          </a:xfrm>
          <a:prstGeom prst="rect">
            <a:avLst/>
          </a:prstGeom>
        </p:spPr>
      </p:pic>
      <p:grpSp>
        <p:nvGrpSpPr>
          <p:cNvPr id="14" name="Group 13"/>
          <p:cNvGrpSpPr>
            <a:grpSpLocks noChangeAspect="1"/>
          </p:cNvGrpSpPr>
          <p:nvPr userDrawn="1"/>
        </p:nvGrpSpPr>
        <p:grpSpPr bwMode="auto">
          <a:xfrm>
            <a:off x="107504" y="26298"/>
            <a:ext cx="7488833" cy="3361734"/>
            <a:chOff x="-25400" y="-17463"/>
            <a:chExt cx="10082213" cy="4525963"/>
          </a:xfrm>
          <a:solidFill>
            <a:schemeClr val="bg1"/>
          </a:solidFill>
        </p:grpSpPr>
        <p:pic>
          <p:nvPicPr>
            <p:cNvPr id="15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88"/>
            <a:stretch>
              <a:fillRect/>
            </a:stretch>
          </p:blipFill>
          <p:spPr bwMode="auto">
            <a:xfrm>
              <a:off x="8361363" y="83503"/>
              <a:ext cx="1695450" cy="4343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400" y="-17463"/>
              <a:ext cx="8404225" cy="45259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303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971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FONDO-PORTADA-OIRA.png" descr="/Volumes/XRAID/Equipo Rojo/EU-OSHA/18-0115 PPT templates update/PNG/FONDO-PORTADA-OIRA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/>
              <a:t>Safety and health at work is everyone’s concern. It’s good for you. It’s good for business.</a:t>
            </a:r>
          </a:p>
        </p:txBody>
      </p:sp>
      <p:pic>
        <p:nvPicPr>
          <p:cNvPr id="12" name="Bild 5" descr="111004_EU-OSHA_PPT_OiRA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0613" y="4436269"/>
            <a:ext cx="65881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2" descr="111004_EU-OSHA_PPT_Corporate 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501" y="4131469"/>
            <a:ext cx="95914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 4" descr="111004_EU-OSHA_PPT_EU 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1450" y="4431506"/>
            <a:ext cx="372491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226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7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15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847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31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9068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file://localhost/Volumes/XRAID/Equipo%20Rojo/EU-OSHA/18-0115%20PPT%20templates%20update/PNG/FONDO-PATRON-OIRA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FONDO-PATRON-OIRA.png" descr="/Volumes/XRAID/Equipo Rojo/EU-OSHA/18-0115 PPT templates update/PNG/FONDO-PATRON-OIRA.png"/>
          <p:cNvPicPr>
            <a:picLocks noChangeAspect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r>
              <a:t>Kliknite na položku upraviť štýl titulu predlohy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anchor="t" anchorCtr="0">
            <a:normAutofit/>
          </a:bodyPr>
          <a:lstStyle/>
          <a:p>
            <a:pPr lvl="0"/>
            <a:r>
              <a:t>Upraviť štýly predlohy textu</a:t>
            </a:r>
          </a:p>
          <a:p>
            <a:pPr lvl="1"/>
            <a:r>
              <a:t>Druhá úroveň</a:t>
            </a:r>
          </a:p>
          <a:p>
            <a:pPr lvl="2"/>
            <a:r>
              <a:t>Tretia úroveň</a:t>
            </a:r>
          </a:p>
          <a:p>
            <a:pPr lvl="3"/>
            <a:r>
              <a:t>Štvrtá úroveň</a:t>
            </a:r>
          </a:p>
          <a:p>
            <a:pPr lvl="4"/>
            <a:r>
              <a:t>Piata úroveň</a:t>
            </a:r>
          </a:p>
        </p:txBody>
      </p:sp>
      <p:sp>
        <p:nvSpPr>
          <p:cNvPr id="7" name="Slide Number Placeholder 9"/>
          <p:cNvSpPr txBox="1">
            <a:spLocks/>
          </p:cNvSpPr>
          <p:nvPr/>
        </p:nvSpPr>
        <p:spPr>
          <a:xfrm>
            <a:off x="8534024" y="4879662"/>
            <a:ext cx="609976" cy="273844"/>
          </a:xfrm>
          <a:prstGeom prst="rect">
            <a:avLst/>
          </a:prstGeom>
        </p:spPr>
        <p:txBody>
          <a:bodyPr vert="horz" lIns="68580" tIns="34290" rIns="68580" bIns="34290" anchor="ctr"/>
          <a:lstStyle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t>‹#›</a:t>
            </a:fld>
            <a:endParaRPr sz="750" baseline="0"/>
          </a:p>
        </p:txBody>
      </p:sp>
      <p:pic>
        <p:nvPicPr>
          <p:cNvPr id="9" name="Bild 11" descr="111004_EU-OSHA_PPT_OiRA logo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24327" y="4707731"/>
            <a:ext cx="575097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392239" y="4857751"/>
            <a:ext cx="6040437" cy="7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 sz="675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pPr>
            <a:r>
              <a:t>http://www.oiraproject.eu</a:t>
            </a:r>
          </a:p>
        </p:txBody>
      </p:sp>
      <p:pic>
        <p:nvPicPr>
          <p:cNvPr id="12" name="Bild 3" descr="111004_EU-OSHA_PPT_Corporate logo_inner slide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2913" y="4705350"/>
            <a:ext cx="816719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75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</p:sldLayoutIdLst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ts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ts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iraproject.eu/" TargetMode="External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ladislav.kerekes@ip.gov.sk" TargetMode="External"/><Relationship Id="rId5" Type="http://schemas.openxmlformats.org/officeDocument/2006/relationships/hyperlink" Target="mailto:osha@safework.gov.sk" TargetMode="External"/><Relationship Id="rId4" Type="http://schemas.openxmlformats.org/officeDocument/2006/relationships/hyperlink" Target="http://www.ip.gov.s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571750"/>
            <a:ext cx="7646400" cy="797850"/>
          </a:xfrm>
        </p:spPr>
        <p:txBody>
          <a:bodyPr/>
          <a:lstStyle/>
          <a:p>
            <a:pPr algn="ctr"/>
            <a:r>
              <a:rPr dirty="0" err="1" smtClean="0"/>
              <a:t>OiRA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en-GB" altLang="lv-LV" sz="1800" dirty="0" smtClean="0"/>
              <a:t>Online </a:t>
            </a:r>
            <a:r>
              <a:rPr lang="en-GB" altLang="lv-LV" sz="1800" dirty="0"/>
              <a:t>interactive Risk </a:t>
            </a:r>
            <a:r>
              <a:rPr lang="en-GB" altLang="lv-LV" sz="1800" dirty="0" smtClean="0"/>
              <a:t>Assessment</a:t>
            </a:r>
            <a:r>
              <a:rPr lang="sk-SK" altLang="lv-LV" sz="1800" dirty="0"/>
              <a:t/>
            </a:r>
            <a:br>
              <a:rPr lang="sk-SK" altLang="lv-LV" sz="1800" dirty="0"/>
            </a:br>
            <a:r>
              <a:rPr lang="sk-SK" altLang="lv-LV" sz="1800" dirty="0" smtClean="0"/>
              <a:t/>
            </a:r>
            <a:br>
              <a:rPr lang="sk-SK" altLang="lv-LV" sz="1800" dirty="0" smtClean="0"/>
            </a:br>
            <a:r>
              <a:rPr lang="sk-SK" altLang="lv-LV" sz="1800" dirty="0" smtClean="0"/>
              <a:t>Online interaktívne nástroje na posudzovanie rizík</a:t>
            </a:r>
            <a:br>
              <a:rPr lang="sk-SK" altLang="lv-LV" sz="1800" dirty="0" smtClean="0"/>
            </a:br>
            <a:r>
              <a:rPr lang="lv-LV" altLang="lv-LV" sz="1800" dirty="0"/>
              <a:t/>
            </a:r>
            <a:br>
              <a:rPr lang="lv-LV" altLang="lv-LV" sz="1800" dirty="0"/>
            </a:br>
            <a:r>
              <a:rPr lang="sk-SK" altLang="lv-LV" sz="1400" b="0" dirty="0" smtClean="0"/>
              <a:t>Ladislav Kerekeš, Národné kontaktné miesto EU-OSHA</a:t>
            </a:r>
            <a:endParaRPr sz="1400" b="0" dirty="0"/>
          </a:p>
        </p:txBody>
      </p:sp>
    </p:spTree>
    <p:extLst>
      <p:ext uri="{BB962C8B-B14F-4D97-AF65-F5344CB8AC3E}">
        <p14:creationId xmlns:p14="http://schemas.microsoft.com/office/powerpoint/2010/main" val="19502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7544" y="195688"/>
            <a:ext cx="7272808" cy="367903"/>
          </a:xfrm>
        </p:spPr>
        <p:txBody>
          <a:bodyPr/>
          <a:lstStyle/>
          <a:p>
            <a:pPr>
              <a:lnSpc>
                <a:spcPct val="150000"/>
              </a:lnSpc>
              <a:defRPr sz="2400">
                <a:ea typeface="ＭＳ Ｐゴシック" panose="020B0600070205080204" pitchFamily="34" charset="-128"/>
              </a:defRPr>
            </a:pPr>
            <a:r>
              <a:rPr lang="sk-SK" sz="2000" dirty="0" smtClean="0"/>
              <a:t>Podpora agentúry EU-OSHA pre partnerov OiRA</a:t>
            </a:r>
            <a:endParaRPr lang="sk-SK" sz="200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1477566" y="1678136"/>
            <a:ext cx="1389459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20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pPr>
            <a:r>
              <a:t>Preklad softvéru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5447110" y="3621236"/>
            <a:ext cx="1603772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35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pPr>
            <a:r>
              <a:t>Podpora propagácie</a:t>
            </a:r>
            <a:endParaRPr sz="135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756172" y="3759348"/>
            <a:ext cx="1179909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35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pPr>
            <a:r>
              <a:t>Knižnica OiRA</a:t>
            </a:r>
            <a:endParaRPr sz="135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626644" y="3415259"/>
            <a:ext cx="1403747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35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pPr>
            <a:r>
              <a:t>Školenie a asistenčné pracovisko pre partnerov</a:t>
            </a:r>
            <a:endParaRPr sz="135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737623" y="1678137"/>
            <a:ext cx="126801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20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pPr>
            <a:r>
              <a:rPr lang="sk-SK" dirty="0" smtClean="0"/>
              <a:t>Komunita</a:t>
            </a:r>
            <a:r>
              <a:rPr dirty="0" smtClean="0"/>
              <a:t> </a:t>
            </a:r>
            <a:r>
              <a:rPr dirty="0"/>
              <a:t>OiRA</a:t>
            </a:r>
            <a:endParaRPr sz="1200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897982" y="1678136"/>
            <a:ext cx="138946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20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pPr>
            <a:r>
              <a:t>Hosting a údržba</a:t>
            </a:r>
            <a:endParaRPr sz="120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268391" y="1682899"/>
            <a:ext cx="1389459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20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pPr>
            <a:r>
              <a:t>Finančná podpora</a:t>
            </a:r>
            <a:endParaRPr sz="120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537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654" y="1011386"/>
            <a:ext cx="74414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31" y="995909"/>
            <a:ext cx="763191" cy="72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48" y="1011386"/>
            <a:ext cx="777478" cy="74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369" y="987574"/>
            <a:ext cx="788194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23" y="2638971"/>
            <a:ext cx="1164431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2487761"/>
            <a:ext cx="902494" cy="89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1" y="2613968"/>
            <a:ext cx="1098947" cy="105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1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dirty="0"/>
              <a:t>Memorandum o porozumení medzi </a:t>
            </a:r>
            <a:r>
              <a:rPr lang="sk-SK" sz="2000" dirty="0" smtClean="0"/>
              <a:t>EU–OSHA </a:t>
            </a:r>
            <a:r>
              <a:rPr lang="sk-SK" sz="2000" dirty="0"/>
              <a:t>a NIP SR</a:t>
            </a:r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683568" y="843558"/>
            <a:ext cx="7177087" cy="3672408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1500" dirty="0">
                <a:ea typeface="Calibri" panose="020F0502020204030204" pitchFamily="34" charset="0"/>
                <a:cs typeface="Times New Roman" panose="02020603050405020304" pitchFamily="18" charset="0"/>
              </a:rPr>
              <a:t>Národný inšpektorát práce </a:t>
            </a:r>
            <a:r>
              <a:rPr lang="sk-SK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sa </a:t>
            </a:r>
            <a:r>
              <a:rPr lang="sk-SK" sz="1500" dirty="0">
                <a:ea typeface="Calibri" panose="020F0502020204030204" pitchFamily="34" charset="0"/>
                <a:cs typeface="Times New Roman" panose="02020603050405020304" pitchFamily="18" charset="0"/>
              </a:rPr>
              <a:t>podpísaním memoranda </a:t>
            </a:r>
            <a:r>
              <a:rPr lang="sk-SK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 09/2021 zaviazal</a:t>
            </a:r>
            <a:r>
              <a:rPr lang="sk-SK" sz="15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500" b="0" dirty="0">
                <a:ea typeface="Calibri" panose="020F0502020204030204" pitchFamily="34" charset="0"/>
                <a:cs typeface="Times New Roman" panose="02020603050405020304" pitchFamily="18" charset="0"/>
              </a:rPr>
              <a:t>Vyvinúť </a:t>
            </a:r>
            <a:r>
              <a:rPr lang="sk-SK" sz="15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nástroje </a:t>
            </a:r>
            <a:r>
              <a:rPr lang="sk-SK" sz="1500" b="0" dirty="0">
                <a:ea typeface="Calibri" panose="020F0502020204030204" pitchFamily="34" charset="0"/>
                <a:cs typeface="Times New Roman" panose="02020603050405020304" pitchFamily="18" charset="0"/>
              </a:rPr>
              <a:t>OiRA alebo prispôsobiť už </a:t>
            </a:r>
            <a:r>
              <a:rPr lang="sk-SK" sz="15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existujúce nástroje OiRA pre špecifické sektory a podľa vnútroštátnych právnych predpisov,</a:t>
            </a:r>
            <a:endParaRPr lang="sk-SK" sz="1500" b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500" b="0" dirty="0">
                <a:ea typeface="Calibri" panose="020F0502020204030204" pitchFamily="34" charset="0"/>
                <a:cs typeface="Times New Roman" panose="02020603050405020304" pitchFamily="18" charset="0"/>
              </a:rPr>
              <a:t>pravidelne aktualizovať obsah </a:t>
            </a:r>
            <a:r>
              <a:rPr lang="sk-SK" sz="15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nástrojov OiRA,</a:t>
            </a:r>
            <a:endParaRPr lang="sk-SK" sz="1500" b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500" b="0" dirty="0">
                <a:ea typeface="Calibri" panose="020F0502020204030204" pitchFamily="34" charset="0"/>
                <a:cs typeface="Times New Roman" panose="02020603050405020304" pitchFamily="18" charset="0"/>
              </a:rPr>
              <a:t>šíriť </a:t>
            </a:r>
            <a:r>
              <a:rPr lang="sk-SK" sz="15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nástroje OiRA </a:t>
            </a:r>
            <a:r>
              <a:rPr lang="sk-SK" sz="1500" b="0" dirty="0">
                <a:ea typeface="Calibri" panose="020F0502020204030204" pitchFamily="34" charset="0"/>
                <a:cs typeface="Times New Roman" panose="02020603050405020304" pitchFamily="18" charset="0"/>
              </a:rPr>
              <a:t>a pokiaľ je to možné, poskytovať pomoc koncovým </a:t>
            </a:r>
            <a:r>
              <a:rPr lang="sk-SK" sz="15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používateľom,</a:t>
            </a:r>
            <a:endParaRPr lang="sk-SK" sz="1500" b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500" b="0" dirty="0">
                <a:ea typeface="Calibri" panose="020F0502020204030204" pitchFamily="34" charset="0"/>
                <a:cs typeface="Times New Roman" panose="02020603050405020304" pitchFamily="18" charset="0"/>
              </a:rPr>
              <a:t>spolupracovať s EU-OSHA a poskytovať spätnú väzbu o generátore nástrojov, </a:t>
            </a:r>
            <a:r>
              <a:rPr lang="sk-SK" sz="15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materiáloch a modely </a:t>
            </a:r>
            <a:r>
              <a:rPr lang="sk-SK" sz="1500" b="0" dirty="0">
                <a:ea typeface="Calibri" panose="020F0502020204030204" pitchFamily="34" charset="0"/>
                <a:cs typeface="Times New Roman" panose="02020603050405020304" pitchFamily="18" charset="0"/>
              </a:rPr>
              <a:t>šírenia;</a:t>
            </a:r>
          </a:p>
          <a:p>
            <a:pPr marL="342900" lvl="0" indent="-342900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500" b="0" dirty="0">
                <a:ea typeface="Calibri" panose="020F0502020204030204" pitchFamily="34" charset="0"/>
                <a:cs typeface="Times New Roman" panose="02020603050405020304" pitchFamily="18" charset="0"/>
              </a:rPr>
              <a:t>zapájať sa/zúčastňovať sa na </a:t>
            </a:r>
            <a:r>
              <a:rPr lang="sk-SK" sz="15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hodnoteniach </a:t>
            </a:r>
            <a:r>
              <a:rPr lang="sk-SK" sz="1500" b="0" dirty="0">
                <a:ea typeface="Calibri" panose="020F0502020204030204" pitchFamily="34" charset="0"/>
                <a:cs typeface="Times New Roman" panose="02020603050405020304" pitchFamily="18" charset="0"/>
              </a:rPr>
              <a:t>projektu </a:t>
            </a:r>
            <a:r>
              <a:rPr lang="sk-SK" sz="15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OiRA</a:t>
            </a:r>
            <a:r>
              <a:rPr lang="sk-SK" sz="1500" b="0" dirty="0">
                <a:ea typeface="Calibri" panose="020F0502020204030204" pitchFamily="34" charset="0"/>
                <a:cs typeface="Times New Roman" panose="02020603050405020304" pitchFamily="18" charset="0"/>
              </a:rPr>
              <a:t>  (riadených agentúrou EU-OSHA</a:t>
            </a:r>
            <a:r>
              <a:rPr lang="sk-SK" sz="15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 marL="342900" lvl="0" indent="-342900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5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zdieľať vyvinuté nástroje OiRA</a:t>
            </a:r>
            <a:r>
              <a:rPr lang="sk-SK" sz="1500" b="0" dirty="0">
                <a:ea typeface="Calibri" panose="020F0502020204030204" pitchFamily="34" charset="0"/>
                <a:cs typeface="Times New Roman" panose="02020603050405020304" pitchFamily="18" charset="0"/>
              </a:rPr>
              <a:t>, ako aj získané skúsenosti a znalosti </a:t>
            </a:r>
            <a:r>
              <a:rPr lang="sk-SK" sz="15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sk-SK" sz="1500" b="0" dirty="0">
                <a:ea typeface="Calibri" panose="020F0502020204030204" pitchFamily="34" charset="0"/>
                <a:cs typeface="Times New Roman" panose="02020603050405020304" pitchFamily="18" charset="0"/>
              </a:rPr>
              <a:t>ostatnými členmi komunity </a:t>
            </a:r>
            <a:r>
              <a:rPr lang="sk-SK" sz="15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OiRA,</a:t>
            </a:r>
            <a:endParaRPr lang="sk-SK" sz="1500" b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5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zapojiť </a:t>
            </a:r>
            <a:r>
              <a:rPr lang="sk-SK" sz="1500" b="0" dirty="0">
                <a:ea typeface="Calibri" panose="020F0502020204030204" pitchFamily="34" charset="0"/>
                <a:cs typeface="Times New Roman" panose="02020603050405020304" pitchFamily="18" charset="0"/>
              </a:rPr>
              <a:t>sociálnych partnerov (a iných partnerov) do vývoja a šírenie nástroja (nástrojov) OiRA podľa vnútroštátnych postupov v príslušnom členskom </a:t>
            </a:r>
            <a:r>
              <a:rPr lang="sk-SK" sz="15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štáte.</a:t>
            </a:r>
            <a:endParaRPr lang="sk-SK" sz="1500" b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177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611560" y="51470"/>
            <a:ext cx="7488832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600" dirty="0"/>
              <a:t>Stratégia bezpečnosti a ochrany zdravia pri práci Slovenskej republiky </a:t>
            </a:r>
            <a:r>
              <a:rPr lang="sk-SK" sz="1600" dirty="0" smtClean="0"/>
              <a:t>                 na </a:t>
            </a:r>
            <a:r>
              <a:rPr lang="sk-SK" sz="1600" dirty="0"/>
              <a:t>roky 2021 až 2027 a program jej realizácie na roky 2021 – 2023 </a:t>
            </a:r>
            <a:endParaRPr lang="sk-SK" sz="1600" dirty="0" smtClean="0"/>
          </a:p>
          <a:p>
            <a:pPr marL="0" indent="0" algn="ctr">
              <a:buNone/>
            </a:pPr>
            <a:endParaRPr lang="sk-SK" dirty="0" smtClean="0"/>
          </a:p>
          <a:p>
            <a:pPr marL="0" indent="0" algn="just">
              <a:buNone/>
            </a:pPr>
            <a:r>
              <a:rPr lang="sk-SK" sz="1400" b="0" dirty="0" smtClean="0"/>
              <a:t>- definuje </a:t>
            </a:r>
            <a:r>
              <a:rPr lang="sk-SK" sz="1400" b="0" dirty="0"/>
              <a:t>hlavný cieľ a stanovuje zásadné priority a úlohy v oblasti BOZP na roky 2021 až 2023 s výhľadom do roku 2027, ktoré je potrebné prijať k dosiahnutiu stanoveného </a:t>
            </a:r>
            <a:r>
              <a:rPr lang="sk-SK" sz="1400" b="0" dirty="0" smtClean="0"/>
              <a:t>cieľa.</a:t>
            </a:r>
            <a:endParaRPr lang="sk-SK" sz="1400" b="0" dirty="0"/>
          </a:p>
          <a:p>
            <a:pPr marL="0" indent="0" algn="just">
              <a:buNone/>
            </a:pPr>
            <a:endParaRPr lang="sk-SK" sz="1400" i="1" dirty="0" smtClean="0"/>
          </a:p>
          <a:p>
            <a:pPr marL="0" indent="0" algn="just">
              <a:buNone/>
            </a:pPr>
            <a:r>
              <a:rPr lang="sk-SK" sz="1400" i="1" dirty="0"/>
              <a:t>B. Úlohy na roky 2021 – 2023 s výhľadom do roku 2027 týkajúce sa najmä zamerania aktivít </a:t>
            </a:r>
            <a:r>
              <a:rPr lang="sk-SK" sz="1400" i="1" dirty="0" smtClean="0"/>
              <a:t>v </a:t>
            </a:r>
            <a:r>
              <a:rPr lang="sk-SK" sz="1400" i="1" dirty="0"/>
              <a:t>oblasti </a:t>
            </a:r>
            <a:r>
              <a:rPr lang="sk-SK" sz="1400" i="1" dirty="0" smtClean="0"/>
              <a:t>BOZP</a:t>
            </a:r>
          </a:p>
          <a:p>
            <a:pPr marL="0" indent="0" algn="just">
              <a:buNone/>
            </a:pPr>
            <a:endParaRPr lang="sk-SK" sz="1400" dirty="0"/>
          </a:p>
          <a:p>
            <a:pPr marL="0" indent="0" algn="just">
              <a:buNone/>
            </a:pPr>
            <a:r>
              <a:rPr lang="sk-SK" sz="1400" b="0" dirty="0"/>
              <a:t>6. Podieľať sa na príprave a podporovaní využívania on-line nástrojov (napr. nástroj interaktívneho hodnotenia rizík </a:t>
            </a:r>
            <a:r>
              <a:rPr lang="sk-SK" sz="1400" b="0" dirty="0" smtClean="0"/>
              <a:t>OiRA</a:t>
            </a:r>
            <a:r>
              <a:rPr lang="sk-SK" sz="1400" b="0" dirty="0"/>
              <a:t>), vydávať propagačné materiály, organizovať pravidelné semináre s cieľom priblížiť a zjednodušiť zamestnávateľom vrátane fyzických osôb, ktoré sú podnikateľmi a nie sú zamestnávateľmi riešenie problematiky bezpečnosti </a:t>
            </a:r>
            <a:r>
              <a:rPr lang="sk-SK" sz="1400" b="0" dirty="0" smtClean="0"/>
              <a:t>a </a:t>
            </a:r>
            <a:r>
              <a:rPr lang="sk-SK" sz="1400" b="0" dirty="0"/>
              <a:t>ochrany zdravia pri práci.</a:t>
            </a:r>
            <a:endParaRPr lang="sk-SK" sz="1400" b="0" dirty="0" smtClean="0"/>
          </a:p>
        </p:txBody>
      </p:sp>
    </p:spTree>
    <p:extLst>
      <p:ext uri="{BB962C8B-B14F-4D97-AF65-F5344CB8AC3E}">
        <p14:creationId xmlns:p14="http://schemas.microsoft.com/office/powerpoint/2010/main" val="179261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dirty="0" smtClean="0"/>
              <a:t>Komunita OiRA</a:t>
            </a:r>
            <a:endParaRPr lang="sk-SK" sz="2000" dirty="0"/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683568" y="843558"/>
            <a:ext cx="7177087" cy="3672408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sz="1400" dirty="0" smtClean="0"/>
              <a:t>Komunita </a:t>
            </a:r>
            <a:r>
              <a:rPr lang="sk-SK" sz="1400" dirty="0"/>
              <a:t>OiRA sa skladá z organizácií a ľudí vyvíjajúcich nástroje </a:t>
            </a:r>
            <a:r>
              <a:rPr lang="sk-SK" sz="1400" dirty="0" smtClean="0"/>
              <a:t>OiRA,</a:t>
            </a:r>
          </a:p>
          <a:p>
            <a:pPr algn="just"/>
            <a:r>
              <a:rPr lang="sk-SK" sz="1400" dirty="0" smtClean="0"/>
              <a:t>Cieľ- uľahčovať </a:t>
            </a:r>
            <a:r>
              <a:rPr lang="sk-SK" sz="1400" dirty="0"/>
              <a:t>rozvoj nástrojov OiRA prostredníctvom stimulovania výmeny nástrojov, znalostí a dobrej praxe, podporovaním spolupráce, posilňovaním existujúcich vzťahov v rámci komunity a vytváraním nových</a:t>
            </a:r>
            <a:r>
              <a:rPr lang="sk-SK" sz="1400" dirty="0" smtClean="0"/>
              <a:t>.</a:t>
            </a:r>
          </a:p>
          <a:p>
            <a:pPr algn="just"/>
            <a:endParaRPr lang="sk-SK" sz="1400" dirty="0"/>
          </a:p>
          <a:p>
            <a:pPr marL="0" indent="0" algn="just">
              <a:buNone/>
            </a:pPr>
            <a:r>
              <a:rPr lang="sk-SK" sz="1400" dirty="0"/>
              <a:t>Kto sú členovia komunity OiRA?</a:t>
            </a:r>
          </a:p>
          <a:p>
            <a:pPr algn="just"/>
            <a:r>
              <a:rPr lang="sk-SK" sz="1400" b="0" dirty="0"/>
              <a:t>Sektoroví sociálni partneri na úrovni EÚ a na vnútroštátnej úrovni (zamestnávatelia </a:t>
            </a:r>
            <a:r>
              <a:rPr lang="sk-SK" sz="1400" b="0" dirty="0" smtClean="0"/>
              <a:t>                  a </a:t>
            </a:r>
            <a:r>
              <a:rPr lang="sk-SK" sz="1400" b="0" dirty="0"/>
              <a:t>organizácie zamestnávateľov).</a:t>
            </a:r>
          </a:p>
          <a:p>
            <a:pPr algn="just"/>
            <a:r>
              <a:rPr lang="sk-SK" sz="1400" b="0" dirty="0"/>
              <a:t>Úrady EÚ a vnútroštátne orgány (ministerstvá, inšpektoráty práce, inštitúty bezpečnosti </a:t>
            </a:r>
            <a:r>
              <a:rPr lang="sk-SK" sz="1400" b="0" dirty="0" smtClean="0"/>
              <a:t> a </a:t>
            </a:r>
            <a:r>
              <a:rPr lang="sk-SK" sz="1400" b="0" dirty="0"/>
              <a:t>ochrany zdravia pri práci (BOZP) a pod.).</a:t>
            </a:r>
          </a:p>
          <a:p>
            <a:pPr marL="0" indent="0" algn="just">
              <a:buNone/>
            </a:pPr>
            <a:endParaRPr lang="sk-SK" sz="1400" dirty="0" smtClean="0"/>
          </a:p>
          <a:p>
            <a:pPr marL="0" indent="0" algn="just">
              <a:buNone/>
            </a:pPr>
            <a:r>
              <a:rPr lang="sk-SK" sz="1400" dirty="0" smtClean="0"/>
              <a:t>Členovia </a:t>
            </a:r>
            <a:r>
              <a:rPr lang="sk-SK" sz="1400" dirty="0"/>
              <a:t>tejto komunity sú v pravidelnom kontakte s agentúrou EU-OSHA, </a:t>
            </a:r>
            <a:r>
              <a:rPr lang="sk-SK" sz="1400" dirty="0" smtClean="0"/>
              <a:t>stretávajú sa na spoločných zasadnutiach za účelom </a:t>
            </a:r>
            <a:r>
              <a:rPr lang="sk-SK" sz="1400" dirty="0"/>
              <a:t>výmeny informácií </a:t>
            </a:r>
            <a:r>
              <a:rPr lang="sk-SK" sz="1400" dirty="0" smtClean="0"/>
              <a:t>                                   a skúseností, spolupracujú </a:t>
            </a:r>
            <a:r>
              <a:rPr lang="sk-SK" sz="1400" dirty="0"/>
              <a:t>v </a:t>
            </a:r>
            <a:r>
              <a:rPr lang="sk-SK" sz="1400" dirty="0" smtClean="0"/>
              <a:t>oblasti </a:t>
            </a:r>
            <a:r>
              <a:rPr lang="sk-SK" sz="1400" dirty="0"/>
              <a:t>spoločného využívania obsahu nástrojov OiRA, propagačných materiálov a podobne.</a:t>
            </a:r>
          </a:p>
          <a:p>
            <a:endParaRPr lang="sk-SK" b="0" dirty="0"/>
          </a:p>
        </p:txBody>
      </p:sp>
    </p:spTree>
    <p:extLst>
      <p:ext uri="{BB962C8B-B14F-4D97-AF65-F5344CB8AC3E}">
        <p14:creationId xmlns:p14="http://schemas.microsoft.com/office/powerpoint/2010/main" val="247079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683568" y="771550"/>
            <a:ext cx="7177087" cy="381642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sk-SK" sz="1800" dirty="0"/>
              <a:t>Nástroje OiRA poskytujú</a:t>
            </a:r>
            <a:r>
              <a:rPr lang="sk-SK" sz="1800" dirty="0" smtClean="0"/>
              <a:t>:</a:t>
            </a:r>
          </a:p>
          <a:p>
            <a:pPr marL="0" indent="0" algn="just">
              <a:buNone/>
            </a:pPr>
            <a:endParaRPr lang="sk-SK" sz="18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sk-SK" sz="1800" dirty="0"/>
              <a:t>Dokument</a:t>
            </a:r>
            <a:r>
              <a:rPr lang="sk-SK" sz="1800" b="0" dirty="0"/>
              <a:t> zaznamenávajúci výsledky </a:t>
            </a:r>
            <a:r>
              <a:rPr lang="sk-SK" sz="1800" b="0" dirty="0" smtClean="0"/>
              <a:t>posúdenia </a:t>
            </a:r>
            <a:r>
              <a:rPr lang="sk-SK" sz="1800" b="0" dirty="0"/>
              <a:t>rizík, ktorý možno stiahnuť, upraviť a vytlačiť. </a:t>
            </a:r>
            <a:r>
              <a:rPr lang="sk-SK" sz="1800" b="0" dirty="0" smtClean="0"/>
              <a:t>Tento </a:t>
            </a:r>
            <a:r>
              <a:rPr lang="sk-SK" sz="1800" b="0" dirty="0"/>
              <a:t>záznam možno použiť ako základ pre údaje určené na poskytnutie relevantným osobám, na monitorovanie a hodnotenie, či boli zavedené potrebné opatrenia </a:t>
            </a:r>
            <a:r>
              <a:rPr lang="sk-SK" sz="1800" b="0" dirty="0" smtClean="0"/>
              <a:t>a </a:t>
            </a:r>
            <a:r>
              <a:rPr lang="sk-SK" sz="1800" b="0" dirty="0"/>
              <a:t>na účely revízie v prípade zmeny okolností.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k-SK" sz="1800" dirty="0"/>
              <a:t>Akčný plán </a:t>
            </a:r>
            <a:r>
              <a:rPr lang="sk-SK" sz="1800" b="0" dirty="0"/>
              <a:t>(tiež s možnosťou stiahnutia, úprav a tlače) zameraný na preventívne opatrenia, ktoré sa majú implementovať, osoby, činnosti, termíny </a:t>
            </a:r>
            <a:r>
              <a:rPr lang="sk-SK" sz="1800" b="0" dirty="0" smtClean="0"/>
              <a:t>                  a </a:t>
            </a:r>
            <a:r>
              <a:rPr lang="sk-SK" sz="1800" b="0" dirty="0"/>
              <a:t>pod.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k-SK" sz="1800" dirty="0"/>
              <a:t>Prehľad všetkých rizík</a:t>
            </a:r>
            <a:r>
              <a:rPr lang="sk-SK" sz="1800" b="0" dirty="0"/>
              <a:t>. Tento záznam možno použiť ako základ na odovzdanie informácií relevantným osobám a na monitorovanie toho, či sa vykonali náležité činnosti pre identifikované riziká a určené opatrenia.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k-SK" sz="1800" dirty="0"/>
              <a:t>Prehľad preventívnych a ochranných opatrení</a:t>
            </a:r>
            <a:r>
              <a:rPr lang="sk-SK" sz="1800" b="0" dirty="0"/>
              <a:t> na implementáciu. </a:t>
            </a:r>
            <a:r>
              <a:rPr lang="sk-SK" sz="1800" b="0" dirty="0" smtClean="0"/>
              <a:t>Tento </a:t>
            </a:r>
            <a:r>
              <a:rPr lang="sk-SK" sz="1800" b="0" dirty="0"/>
              <a:t>záznam možno použiť ako základ na odovzdanie informácií relevantným osobám a na monitorovanie opatrení určených na implementovanie počas nasledujúcich troch mesiacov.</a:t>
            </a:r>
          </a:p>
          <a:p>
            <a:pPr marL="0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2419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Nástroj OiRA pre koncového používateľa </a:t>
            </a:r>
            <a:endParaRPr lang="sk-SK" dirty="0"/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539552" y="843558"/>
            <a:ext cx="8136904" cy="3456384"/>
          </a:xfrm>
        </p:spPr>
        <p:txBody>
          <a:bodyPr>
            <a:normAutofit/>
          </a:bodyPr>
          <a:lstStyle/>
          <a:p>
            <a:pPr algn="just"/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Je bezplatný, webový a interaktívny </a:t>
            </a:r>
          </a:p>
          <a:p>
            <a:pPr algn="just"/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Ide o praktický nástroj prispôsobený špecifikám svojho sektora, ktorý umožňuje posudzovať riziká pri práci</a:t>
            </a:r>
          </a:p>
          <a:p>
            <a:pPr algn="just"/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Obsahuje: </a:t>
            </a:r>
          </a:p>
          <a:p>
            <a:pPr lvl="1" algn="just"/>
            <a:r>
              <a:rPr lang="sk-SK" sz="16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Moduly a „upozornenia na riziká“ umožňujúce identifikáciu nebezpečenstiev; </a:t>
            </a:r>
          </a:p>
          <a:p>
            <a:pPr lvl="1" algn="just"/>
            <a:r>
              <a:rPr lang="sk-SK" sz="16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Automatické akčné plány zahŕňajúce: nebezpečenstvá, činnosti, triedenie podľa priority, zodpovedná osoba, </a:t>
            </a:r>
            <a:r>
              <a:rPr lang="sk-SK" sz="16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termíny, </a:t>
            </a:r>
            <a:r>
              <a:rPr lang="sk-SK" sz="16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aktualizovať stav, …. </a:t>
            </a:r>
          </a:p>
          <a:p>
            <a:pPr lvl="1" algn="just"/>
            <a:r>
              <a:rPr lang="sk-SK" sz="16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Automatické generovanie (správa dokumentujúca výsledky posudzovania rizika a akčný plán)</a:t>
            </a:r>
          </a:p>
          <a:p>
            <a:pPr lvl="1" algn="just"/>
            <a:r>
              <a:rPr lang="sk-SK" sz="16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Môže poskytnúť riešenia na identifikované riziká/problémy </a:t>
            </a:r>
          </a:p>
          <a:p>
            <a:pPr algn="just"/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Dodáva sa s funkciou „pomocníka“ zabudovanou v samotnom nástroji</a:t>
            </a:r>
          </a:p>
          <a:p>
            <a:pPr algn="just"/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Dá sa použiť so </a:t>
            </a:r>
            <a:r>
              <a:rPr lang="sk-SK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smartfónom</a:t>
            </a: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(mobilná aplikácia)...</a:t>
            </a:r>
            <a:endParaRPr lang="sk-SK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26426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95536" y="3579862"/>
            <a:ext cx="7559873" cy="367200"/>
          </a:xfrm>
        </p:spPr>
        <p:txBody>
          <a:bodyPr/>
          <a:lstStyle/>
          <a:p>
            <a:pPr algn="ctr"/>
            <a:r>
              <a:rPr lang="en-GB" altLang="en-US" sz="2400" dirty="0">
                <a:cs typeface="Trebuchet MS" panose="020B0603020202020204" pitchFamily="34" charset="0"/>
              </a:rPr>
              <a:t>OiRA </a:t>
            </a:r>
            <a:r>
              <a:rPr lang="sk-SK" altLang="en-US" dirty="0" smtClean="0">
                <a:cs typeface="Trebuchet MS" panose="020B0603020202020204" pitchFamily="34" charset="0"/>
              </a:rPr>
              <a:t>v číslach </a:t>
            </a:r>
            <a:r>
              <a:rPr lang="en-GB" altLang="en-US" sz="2400" dirty="0" smtClean="0">
                <a:cs typeface="Trebuchet MS" panose="020B0603020202020204" pitchFamily="34" charset="0"/>
              </a:rPr>
              <a:t>– </a:t>
            </a:r>
            <a:r>
              <a:rPr lang="sk-SK" altLang="en-US" sz="2400" dirty="0" smtClean="0">
                <a:cs typeface="Trebuchet MS" panose="020B0603020202020204" pitchFamily="34" charset="0"/>
              </a:rPr>
              <a:t>September</a:t>
            </a:r>
            <a:r>
              <a:rPr lang="en-GB" altLang="en-US" sz="2400" dirty="0" smtClean="0">
                <a:cs typeface="Trebuchet MS" panose="020B0603020202020204" pitchFamily="34" charset="0"/>
              </a:rPr>
              <a:t> </a:t>
            </a:r>
            <a:r>
              <a:rPr lang="en-GB" altLang="en-US" sz="2400" dirty="0">
                <a:cs typeface="Trebuchet MS" panose="020B0603020202020204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25647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>
          <a:xfrm>
            <a:off x="280329" y="135000"/>
            <a:ext cx="7559873" cy="367200"/>
          </a:xfrm>
        </p:spPr>
        <p:txBody>
          <a:bodyPr/>
          <a:lstStyle/>
          <a:p>
            <a:r>
              <a:rPr lang="en-GB" altLang="en-US" sz="2000" dirty="0">
                <a:cs typeface="Trebuchet MS" panose="020B0603020202020204" pitchFamily="34" charset="0"/>
              </a:rPr>
              <a:t>OiRA </a:t>
            </a:r>
            <a:r>
              <a:rPr lang="sk-SK" altLang="en-US" sz="2000" dirty="0" smtClean="0">
                <a:cs typeface="Trebuchet MS" panose="020B0603020202020204" pitchFamily="34" charset="0"/>
              </a:rPr>
              <a:t>v číslach</a:t>
            </a:r>
            <a:endParaRPr lang="en-GB" altLang="en-US" sz="2000" dirty="0">
              <a:cs typeface="Trebuchet MS" panose="020B06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893" y="627534"/>
            <a:ext cx="6048672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" b="1" dirty="0">
              <a:solidFill>
                <a:schemeClr val="tx2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chemeClr val="tx2"/>
                </a:solidFill>
              </a:rPr>
              <a:t>33</a:t>
            </a:r>
            <a:r>
              <a:rPr lang="sk-SK" b="1" dirty="0" smtClean="0">
                <a:solidFill>
                  <a:schemeClr val="tx2"/>
                </a:solidFill>
              </a:rPr>
              <a:t>5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b="1" dirty="0" err="1">
                <a:solidFill>
                  <a:schemeClr val="tx2"/>
                </a:solidFill>
              </a:rPr>
              <a:t>OiRA</a:t>
            </a:r>
            <a:r>
              <a:rPr lang="en-GB" b="1" dirty="0">
                <a:solidFill>
                  <a:schemeClr val="tx2"/>
                </a:solidFill>
              </a:rPr>
              <a:t> </a:t>
            </a:r>
            <a:r>
              <a:rPr lang="sk-SK" b="1" dirty="0" smtClean="0">
                <a:solidFill>
                  <a:schemeClr val="tx2"/>
                </a:solidFill>
              </a:rPr>
              <a:t>nástrojov 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450001" y="4371950"/>
            <a:ext cx="5662613" cy="36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ＭＳ Ｐゴシック" panose="020B0600070205080204" pitchFamily="34" charset="-128"/>
                <a:cs typeface="ＭＳ Ｐゴシック" pitchFamily="-10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  <a:cs typeface="ＭＳ Ｐゴシック" pitchFamily="-10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  <a:cs typeface="ＭＳ Ｐゴシック" pitchFamily="-10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  <a:cs typeface="ＭＳ Ｐゴシック" pitchFamily="-10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  <a:cs typeface="ＭＳ Ｐゴシック" pitchFamily="-10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k-SK" altLang="en-US" sz="900" b="0" kern="0" dirty="0" smtClean="0"/>
              <a:t>Stav</a:t>
            </a:r>
            <a:r>
              <a:rPr lang="sk-SK" altLang="en-US" sz="900" b="0" kern="0" dirty="0"/>
              <a:t> </a:t>
            </a:r>
            <a:r>
              <a:rPr lang="sk-SK" altLang="en-US" sz="900" b="0" kern="0" dirty="0" smtClean="0"/>
              <a:t>k 30. 09. 2023</a:t>
            </a:r>
            <a:endParaRPr lang="en-GB" altLang="en-US" sz="900" b="0" kern="0" dirty="0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790646"/>
              </p:ext>
            </p:extLst>
          </p:nvPr>
        </p:nvGraphicFramePr>
        <p:xfrm>
          <a:off x="450001" y="1416406"/>
          <a:ext cx="8424936" cy="2955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59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000" dirty="0">
                <a:cs typeface="Trebuchet MS" panose="020B0603020202020204" pitchFamily="34" charset="0"/>
              </a:rPr>
              <a:t>OiRA </a:t>
            </a:r>
            <a:r>
              <a:rPr lang="sk-SK" altLang="en-US" sz="2000" dirty="0">
                <a:cs typeface="Trebuchet MS" panose="020B0603020202020204" pitchFamily="34" charset="0"/>
              </a:rPr>
              <a:t>v číslach</a:t>
            </a:r>
            <a:endParaRPr lang="sk-SK" sz="2000" dirty="0"/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683568" y="843558"/>
            <a:ext cx="7177087" cy="3086100"/>
          </a:xfrm>
        </p:spPr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sk-SK" sz="1800" dirty="0" smtClean="0"/>
              <a:t>9 nástrojov publikovaných v</a:t>
            </a:r>
            <a:r>
              <a:rPr lang="en-GB" sz="1800" dirty="0" smtClean="0"/>
              <a:t> 2023</a:t>
            </a:r>
            <a:r>
              <a:rPr lang="sk-SK" sz="1800" dirty="0" smtClean="0"/>
              <a:t> 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n-GB" sz="1800" dirty="0"/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sk-SK" sz="1800" dirty="0" smtClean="0"/>
              <a:t>Viac </a:t>
            </a:r>
            <a:r>
              <a:rPr lang="sk-SK" sz="1800" dirty="0"/>
              <a:t>ako </a:t>
            </a:r>
            <a:r>
              <a:rPr lang="sk-SK" sz="1800" dirty="0" smtClean="0"/>
              <a:t>50 </a:t>
            </a:r>
            <a:r>
              <a:rPr lang="sk-SK" sz="1800" dirty="0"/>
              <a:t>nástrojov je vo </a:t>
            </a:r>
            <a:r>
              <a:rPr lang="sk-SK" sz="1800" dirty="0" smtClean="0"/>
              <a:t>vývoji</a:t>
            </a:r>
            <a:endParaRPr lang="sk-SK" sz="1800" dirty="0"/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s-ES" sz="1800" dirty="0"/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sk-SK" altLang="en-US" sz="1800" dirty="0"/>
              <a:t>Viac ako</a:t>
            </a:r>
            <a:r>
              <a:rPr lang="en-GB" altLang="en-US" sz="1800" dirty="0"/>
              <a:t> </a:t>
            </a:r>
            <a:r>
              <a:rPr lang="en-GB" altLang="en-US" sz="1800" dirty="0" smtClean="0"/>
              <a:t>1</a:t>
            </a:r>
            <a:r>
              <a:rPr lang="sk-SK" altLang="en-US" sz="1800" dirty="0" smtClean="0"/>
              <a:t>95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400 </a:t>
            </a:r>
            <a:r>
              <a:rPr lang="sk-SK" altLang="en-US" sz="1800" dirty="0"/>
              <a:t>registrovaných používateľov</a:t>
            </a:r>
            <a:r>
              <a:rPr lang="en-GB" altLang="en-US" sz="1800" dirty="0"/>
              <a:t> </a:t>
            </a:r>
          </a:p>
          <a:p>
            <a:pPr>
              <a:defRPr/>
            </a:pPr>
            <a:endParaRPr lang="en-GB" altLang="en-US" sz="1800" dirty="0"/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sk-SK" altLang="en-US" sz="1800" dirty="0"/>
              <a:t>Viac ako </a:t>
            </a:r>
            <a:r>
              <a:rPr lang="en-GB" altLang="en-US" sz="1800" dirty="0" smtClean="0"/>
              <a:t>3</a:t>
            </a:r>
            <a:r>
              <a:rPr lang="sk-SK" altLang="en-US" sz="1800" dirty="0" smtClean="0"/>
              <a:t>2</a:t>
            </a:r>
            <a:r>
              <a:rPr lang="en-GB" altLang="en-US" sz="1800" dirty="0" smtClean="0"/>
              <a:t>9 </a:t>
            </a:r>
            <a:r>
              <a:rPr lang="sk-SK" altLang="en-US" sz="1800" dirty="0" smtClean="0"/>
              <a:t>4</a:t>
            </a:r>
            <a:r>
              <a:rPr lang="en-GB" altLang="en-US" sz="1800" dirty="0" smtClean="0"/>
              <a:t>00 </a:t>
            </a:r>
            <a:r>
              <a:rPr lang="sk-SK" altLang="en-US" sz="1800" dirty="0"/>
              <a:t>vykonaných posudzovaní rizík</a:t>
            </a:r>
            <a:endParaRPr lang="es-ES" altLang="en-US" sz="1800" dirty="0"/>
          </a:p>
          <a:p>
            <a:endParaRPr lang="sk-SK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43558"/>
            <a:ext cx="2263543" cy="21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7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cs typeface="Trebuchet MS" panose="020B0603020202020204" pitchFamily="34" charset="0"/>
              </a:rPr>
              <a:t>OiRA </a:t>
            </a:r>
            <a:r>
              <a:rPr lang="sk-SK" altLang="en-US" dirty="0">
                <a:cs typeface="Trebuchet MS" panose="020B0603020202020204" pitchFamily="34" charset="0"/>
              </a:rPr>
              <a:t>v číslach</a:t>
            </a:r>
            <a:r>
              <a:rPr lang="sk-SK" dirty="0" smtClean="0"/>
              <a:t> </a:t>
            </a:r>
            <a:endParaRPr lang="sk-SK" dirty="0"/>
          </a:p>
        </p:txBody>
      </p:sp>
      <p:graphicFrame>
        <p:nvGraphicFramePr>
          <p:cNvPr id="2" name="Zástupný objekt pre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824660"/>
              </p:ext>
            </p:extLst>
          </p:nvPr>
        </p:nvGraphicFramePr>
        <p:xfrm>
          <a:off x="1547664" y="771550"/>
          <a:ext cx="5616624" cy="39696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0274">
                  <a:extLst>
                    <a:ext uri="{9D8B030D-6E8A-4147-A177-3AD203B41FA5}">
                      <a16:colId xmlns:a16="http://schemas.microsoft.com/office/drawing/2014/main" val="45467093"/>
                    </a:ext>
                  </a:extLst>
                </a:gridCol>
                <a:gridCol w="1256350">
                  <a:extLst>
                    <a:ext uri="{9D8B030D-6E8A-4147-A177-3AD203B41FA5}">
                      <a16:colId xmlns:a16="http://schemas.microsoft.com/office/drawing/2014/main" val="77688921"/>
                    </a:ext>
                  </a:extLst>
                </a:gridCol>
              </a:tblGrid>
              <a:tr h="37308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Nástroj </a:t>
                      </a:r>
                      <a:endParaRPr lang="sk-SK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845" marR="7845" marT="78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Počet</a:t>
                      </a:r>
                      <a:endParaRPr lang="sk-SK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845" marR="7845" marT="7845" marB="0" anchor="ctr"/>
                </a:tc>
                <a:extLst>
                  <a:ext uri="{0D108BD9-81ED-4DB2-BD59-A6C34878D82A}">
                    <a16:rowId xmlns:a16="http://schemas.microsoft.com/office/drawing/2014/main" val="1617777590"/>
                  </a:ext>
                </a:extLst>
              </a:tr>
              <a:tr h="197636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 Veľkoobchod </a:t>
                      </a:r>
                      <a:r>
                        <a:rPr lang="sk-SK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a maloobchod </a:t>
                      </a:r>
                      <a:endParaRPr lang="sk-SK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845" marR="7845" marT="78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solidFill>
                            <a:schemeClr val="tx2"/>
                          </a:solidFill>
                          <a:effectLst/>
                        </a:rPr>
                        <a:t>18</a:t>
                      </a:r>
                      <a:endParaRPr lang="sk-SK" sz="12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845" marR="7845" marT="7845" marB="0" anchor="ctr"/>
                </a:tc>
                <a:extLst>
                  <a:ext uri="{0D108BD9-81ED-4DB2-BD59-A6C34878D82A}">
                    <a16:rowId xmlns:a16="http://schemas.microsoft.com/office/drawing/2014/main" val="652777378"/>
                  </a:ext>
                </a:extLst>
              </a:tr>
              <a:tr h="294269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 Poľnohospodárstvo</a:t>
                      </a:r>
                      <a:r>
                        <a:rPr lang="sk-SK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, lesníctvo a rybolov</a:t>
                      </a:r>
                      <a:endParaRPr lang="sk-SK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845" marR="7845" marT="78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solidFill>
                            <a:schemeClr val="tx2"/>
                          </a:solidFill>
                          <a:effectLst/>
                        </a:rPr>
                        <a:t>21</a:t>
                      </a:r>
                      <a:endParaRPr lang="sk-SK" sz="12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845" marR="7845" marT="7845" marB="0" anchor="ctr"/>
                </a:tc>
                <a:extLst>
                  <a:ext uri="{0D108BD9-81ED-4DB2-BD59-A6C34878D82A}">
                    <a16:rowId xmlns:a16="http://schemas.microsoft.com/office/drawing/2014/main" val="3583295501"/>
                  </a:ext>
                </a:extLst>
              </a:tr>
              <a:tr h="294269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 Automobilová </a:t>
                      </a:r>
                      <a:r>
                        <a:rPr lang="sk-SK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preprava, distribúcia a logistika</a:t>
                      </a:r>
                      <a:endParaRPr lang="sk-SK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845" marR="7845" marT="78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solidFill>
                            <a:schemeClr val="tx2"/>
                          </a:solidFill>
                          <a:effectLst/>
                        </a:rPr>
                        <a:t>19</a:t>
                      </a:r>
                      <a:endParaRPr lang="sk-SK" sz="12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845" marR="7845" marT="7845" marB="0" anchor="ctr"/>
                </a:tc>
                <a:extLst>
                  <a:ext uri="{0D108BD9-81ED-4DB2-BD59-A6C34878D82A}">
                    <a16:rowId xmlns:a16="http://schemas.microsoft.com/office/drawing/2014/main" val="112419773"/>
                  </a:ext>
                </a:extLst>
              </a:tr>
              <a:tr h="294269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 Upratovacie </a:t>
                      </a:r>
                      <a:r>
                        <a:rPr lang="sk-SK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služby, osobné služby a iné</a:t>
                      </a:r>
                      <a:endParaRPr lang="sk-SK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845" marR="7845" marT="78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sk-SK" sz="12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845" marR="7845" marT="7845" marB="0" anchor="ctr"/>
                </a:tc>
                <a:extLst>
                  <a:ext uri="{0D108BD9-81ED-4DB2-BD59-A6C34878D82A}">
                    <a16:rowId xmlns:a16="http://schemas.microsoft.com/office/drawing/2014/main" val="3963640811"/>
                  </a:ext>
                </a:extLst>
              </a:tr>
              <a:tr h="197636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 </a:t>
                      </a:r>
                      <a:r>
                        <a:rPr lang="sk-SK" sz="12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Stavebníctvo </a:t>
                      </a:r>
                      <a:r>
                        <a:rPr lang="sk-SK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a údržba</a:t>
                      </a:r>
                      <a:endParaRPr lang="sk-SK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845" marR="7845" marT="78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solidFill>
                            <a:schemeClr val="tx2"/>
                          </a:solidFill>
                          <a:effectLst/>
                        </a:rPr>
                        <a:t>23</a:t>
                      </a:r>
                      <a:endParaRPr lang="sk-SK" sz="12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845" marR="7845" marT="7845" marB="0" anchor="ctr"/>
                </a:tc>
                <a:extLst>
                  <a:ext uri="{0D108BD9-81ED-4DB2-BD59-A6C34878D82A}">
                    <a16:rowId xmlns:a16="http://schemas.microsoft.com/office/drawing/2014/main" val="858813302"/>
                  </a:ext>
                </a:extLst>
              </a:tr>
              <a:tr h="221042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 Vzdelávanie</a:t>
                      </a:r>
                      <a:endParaRPr lang="sk-SK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845" marR="7845" marT="78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18</a:t>
                      </a:r>
                      <a:endParaRPr lang="sk-SK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845" marR="7845" marT="7845" marB="0" anchor="ctr"/>
                </a:tc>
                <a:extLst>
                  <a:ext uri="{0D108BD9-81ED-4DB2-BD59-A6C34878D82A}">
                    <a16:rowId xmlns:a16="http://schemas.microsoft.com/office/drawing/2014/main" val="3273728554"/>
                  </a:ext>
                </a:extLst>
              </a:tr>
              <a:tr h="239430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 Výroba </a:t>
                      </a:r>
                      <a:r>
                        <a:rPr lang="sk-SK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a predaj potravín</a:t>
                      </a:r>
                      <a:endParaRPr lang="sk-SK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845" marR="7845" marT="78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18</a:t>
                      </a:r>
                      <a:endParaRPr lang="sk-SK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845" marR="7845" marT="7845" marB="0" anchor="ctr"/>
                </a:tc>
                <a:extLst>
                  <a:ext uri="{0D108BD9-81ED-4DB2-BD59-A6C34878D82A}">
                    <a16:rowId xmlns:a16="http://schemas.microsoft.com/office/drawing/2014/main" val="131636697"/>
                  </a:ext>
                </a:extLst>
              </a:tr>
              <a:tr h="257818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 </a:t>
                      </a:r>
                      <a:r>
                        <a:rPr lang="sk-SK" sz="12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Všeobecné </a:t>
                      </a:r>
                      <a:r>
                        <a:rPr lang="sk-SK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nástroje / špecifické riziká</a:t>
                      </a:r>
                      <a:endParaRPr lang="sk-SK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845" marR="7845" marT="78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23</a:t>
                      </a:r>
                      <a:endParaRPr lang="sk-SK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845" marR="7845" marT="7845" marB="0" anchor="ctr"/>
                </a:tc>
                <a:extLst>
                  <a:ext uri="{0D108BD9-81ED-4DB2-BD59-A6C34878D82A}">
                    <a16:rowId xmlns:a16="http://schemas.microsoft.com/office/drawing/2014/main" val="1305331571"/>
                  </a:ext>
                </a:extLst>
              </a:tr>
              <a:tr h="222832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 Kadernícke </a:t>
                      </a:r>
                      <a:r>
                        <a:rPr lang="sk-SK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salóny, salóny krásy</a:t>
                      </a:r>
                      <a:endParaRPr lang="sk-SK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845" marR="7845" marT="78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</a:t>
                      </a:r>
                      <a:endParaRPr lang="sk-SK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845" marR="7845" marT="7845" marB="0" anchor="ctr"/>
                </a:tc>
                <a:extLst>
                  <a:ext uri="{0D108BD9-81ED-4DB2-BD59-A6C34878D82A}">
                    <a16:rowId xmlns:a16="http://schemas.microsoft.com/office/drawing/2014/main" val="2116334890"/>
                  </a:ext>
                </a:extLst>
              </a:tr>
              <a:tr h="241220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 Hotely</a:t>
                      </a:r>
                      <a:r>
                        <a:rPr lang="sk-SK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, reštaurácie, stravovanie</a:t>
                      </a:r>
                      <a:endParaRPr lang="sk-SK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845" marR="7845" marT="78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25</a:t>
                      </a:r>
                      <a:endParaRPr lang="sk-SK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845" marR="7845" marT="7845" marB="0" anchor="ctr"/>
                </a:tc>
                <a:extLst>
                  <a:ext uri="{0D108BD9-81ED-4DB2-BD59-A6C34878D82A}">
                    <a16:rowId xmlns:a16="http://schemas.microsoft.com/office/drawing/2014/main" val="1485463131"/>
                  </a:ext>
                </a:extLst>
              </a:tr>
              <a:tr h="294269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 Činnosti </a:t>
                      </a:r>
                      <a:r>
                        <a:rPr lang="sk-SK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v oblasti ľudského zdravia, sociálni pracovníci</a:t>
                      </a:r>
                      <a:endParaRPr lang="sk-SK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845" marR="7845" marT="78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16</a:t>
                      </a:r>
                      <a:endParaRPr lang="sk-SK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845" marR="7845" marT="7845" marB="0" anchor="ctr"/>
                </a:tc>
                <a:extLst>
                  <a:ext uri="{0D108BD9-81ED-4DB2-BD59-A6C34878D82A}">
                    <a16:rowId xmlns:a16="http://schemas.microsoft.com/office/drawing/2014/main" val="2245597278"/>
                  </a:ext>
                </a:extLst>
              </a:tr>
              <a:tr h="253371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 </a:t>
                      </a:r>
                      <a:r>
                        <a:rPr lang="sk-SK" sz="12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Výroba</a:t>
                      </a:r>
                      <a:endParaRPr lang="sk-SK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845" marR="7845" marT="78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27</a:t>
                      </a:r>
                      <a:endParaRPr lang="sk-SK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845" marR="7845" marT="7845" marB="0" anchor="ctr"/>
                </a:tc>
                <a:extLst>
                  <a:ext uri="{0D108BD9-81ED-4DB2-BD59-A6C34878D82A}">
                    <a16:rowId xmlns:a16="http://schemas.microsoft.com/office/drawing/2014/main" val="2719246166"/>
                  </a:ext>
                </a:extLst>
              </a:tr>
              <a:tr h="294269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 Motorové </a:t>
                      </a:r>
                      <a:r>
                        <a:rPr lang="sk-SK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vozidlá, opravy a súvisiace činnosti</a:t>
                      </a:r>
                      <a:endParaRPr lang="sk-SK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845" marR="7845" marT="78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sk-SK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845" marR="7845" marT="7845" marB="0" anchor="ctr"/>
                </a:tc>
                <a:extLst>
                  <a:ext uri="{0D108BD9-81ED-4DB2-BD59-A6C34878D82A}">
                    <a16:rowId xmlns:a16="http://schemas.microsoft.com/office/drawing/2014/main" val="809873394"/>
                  </a:ext>
                </a:extLst>
              </a:tr>
              <a:tr h="294269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 Kancelárske </a:t>
                      </a:r>
                      <a:r>
                        <a:rPr lang="sk-SK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a administratívne práce</a:t>
                      </a:r>
                      <a:endParaRPr lang="sk-SK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845" marR="7845" marT="78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17</a:t>
                      </a:r>
                      <a:endParaRPr lang="sk-SK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845" marR="7845" marT="7845" marB="0" anchor="ctr"/>
                </a:tc>
                <a:extLst>
                  <a:ext uri="{0D108BD9-81ED-4DB2-BD59-A6C34878D82A}">
                    <a16:rowId xmlns:a16="http://schemas.microsoft.com/office/drawing/2014/main" val="2828628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8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lv-LV" dirty="0" smtClean="0"/>
              <a:t>Online </a:t>
            </a:r>
            <a:r>
              <a:rPr lang="sk-SK" altLang="lv-LV" dirty="0"/>
              <a:t>interaktívne nástroje na posudzovanie rizík</a:t>
            </a:r>
            <a:endParaRPr lang="sk-SK" dirty="0"/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472747" y="987574"/>
            <a:ext cx="7537127" cy="3086100"/>
          </a:xfrm>
        </p:spPr>
        <p:txBody>
          <a:bodyPr/>
          <a:lstStyle/>
          <a:p>
            <a:pPr marL="0" indent="0">
              <a:buNone/>
            </a:pPr>
            <a:r>
              <a:rPr lang="sk-SK" sz="1600" dirty="0"/>
              <a:t>OiRA </a:t>
            </a:r>
            <a:endParaRPr lang="sk-SK" sz="1600" dirty="0" smtClean="0"/>
          </a:p>
          <a:p>
            <a:pPr marL="0" indent="0">
              <a:buNone/>
            </a:pPr>
            <a:endParaRPr lang="sk-SK" sz="1600" dirty="0" smtClean="0"/>
          </a:p>
          <a:p>
            <a:pPr marL="0" indent="0" algn="just">
              <a:buNone/>
            </a:pPr>
            <a:r>
              <a:rPr lang="sk-SK" sz="1600" b="0" dirty="0" smtClean="0"/>
              <a:t>Webová </a:t>
            </a:r>
            <a:r>
              <a:rPr lang="sk-SK" sz="1600" b="0" dirty="0"/>
              <a:t>platforma, ktorá umožňuje vytvárať nástroje na posudzovanie </a:t>
            </a:r>
            <a:r>
              <a:rPr lang="sk-SK" sz="1600" b="0" dirty="0" smtClean="0"/>
              <a:t>rizík               v </a:t>
            </a:r>
            <a:r>
              <a:rPr lang="sk-SK" sz="1600" b="0" dirty="0"/>
              <a:t>akomkoľvek jazyku jednoduchým </a:t>
            </a:r>
            <a:r>
              <a:rPr lang="sk-SK" sz="1600" b="0" dirty="0" smtClean="0"/>
              <a:t>a </a:t>
            </a:r>
            <a:r>
              <a:rPr lang="sk-SK" sz="1600" b="0" dirty="0"/>
              <a:t>štandardizovaným </a:t>
            </a:r>
            <a:r>
              <a:rPr lang="sk-SK" sz="1600" b="0" dirty="0" smtClean="0"/>
              <a:t>spôsobom.</a:t>
            </a:r>
          </a:p>
          <a:p>
            <a:pPr marL="0" indent="0" algn="just">
              <a:buNone/>
            </a:pPr>
            <a:endParaRPr lang="sk-SK" sz="1600" b="0" dirty="0" smtClean="0"/>
          </a:p>
          <a:p>
            <a:pPr marL="0" indent="0" algn="just">
              <a:buNone/>
            </a:pPr>
            <a:r>
              <a:rPr lang="sk-SK" sz="1600" b="0" dirty="0" smtClean="0"/>
              <a:t>Umožňuje </a:t>
            </a:r>
            <a:r>
              <a:rPr lang="sk-SK" sz="1600" b="0" dirty="0"/>
              <a:t>vytvárať ľahko použiteľné bezplatné on-line nástroje, ktoré môžu pomôcť </a:t>
            </a:r>
            <a:r>
              <a:rPr lang="sk-SK" sz="1600" b="0" dirty="0" err="1"/>
              <a:t>mikropodnikom</a:t>
            </a:r>
            <a:r>
              <a:rPr lang="sk-SK" sz="1600" b="0" dirty="0"/>
              <a:t> a malým podnikom postupne zavádzať postupy posudzovania rizík – od určenia a vyhodnotenia rizík na pracovisku cez rozhodovanie a vykonávanie preventívnych opatrení až po </a:t>
            </a:r>
            <a:r>
              <a:rPr lang="sk-SK" sz="1600" b="0" dirty="0" smtClean="0"/>
              <a:t>monitorovanie                       a </a:t>
            </a:r>
            <a:r>
              <a:rPr lang="sk-SK" sz="1600" b="0" dirty="0"/>
              <a:t>podávanie správ.</a:t>
            </a:r>
          </a:p>
          <a:p>
            <a:pPr marL="0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15159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7559873" cy="367200"/>
          </a:xfrm>
        </p:spPr>
        <p:txBody>
          <a:bodyPr/>
          <a:lstStyle/>
          <a:p>
            <a:pPr>
              <a:defRPr sz="2400">
                <a:ea typeface="ＭＳ Ｐゴシック" panose="020B0600070205080204" pitchFamily="34" charset="-128"/>
              </a:defRPr>
            </a:pPr>
            <a:r>
              <a:t>Viac informácií:</a:t>
            </a:r>
            <a:endParaRPr sz="2400">
              <a:ea typeface="ＭＳ Ｐゴシック" panose="020B0600070205080204" pitchFamily="34" charset="-128"/>
            </a:endParaRPr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>
          <a:xfrm>
            <a:off x="1439467" y="1314450"/>
            <a:ext cx="5382815" cy="3579019"/>
          </a:xfrm>
        </p:spPr>
        <p:txBody>
          <a:bodyPr>
            <a:normAutofit/>
          </a:bodyPr>
          <a:lstStyle/>
          <a:p>
            <a:pPr marL="0" indent="0">
              <a:buNone/>
              <a:defRPr sz="1500">
                <a:solidFill>
                  <a:srgbClr val="003399"/>
                </a:solidFill>
                <a:ea typeface="ＭＳ Ｐゴシック" panose="020B0600070205080204" pitchFamily="34" charset="-128"/>
                <a:hlinkClick r:id="rId3"/>
              </a:defRPr>
            </a:pPr>
            <a:r>
              <a:rPr dirty="0">
                <a:hlinkClick r:id="rId3"/>
              </a:rPr>
              <a:t>http://</a:t>
            </a:r>
            <a:r>
              <a:rPr dirty="0" smtClean="0">
                <a:hlinkClick r:id="rId3"/>
              </a:rPr>
              <a:t>www.oiraproject.eu</a:t>
            </a:r>
            <a:endParaRPr lang="sk-SK" dirty="0" smtClean="0"/>
          </a:p>
          <a:p>
            <a:pPr marL="0" indent="0">
              <a:buNone/>
              <a:defRPr sz="1500">
                <a:solidFill>
                  <a:srgbClr val="003399"/>
                </a:solidFill>
                <a:ea typeface="ＭＳ Ｐゴシック" panose="020B0600070205080204" pitchFamily="34" charset="-128"/>
                <a:hlinkClick r:id="rId3"/>
              </a:defRPr>
            </a:pPr>
            <a:endParaRPr lang="sk-SK" sz="1500" dirty="0" smtClean="0">
              <a:solidFill>
                <a:srgbClr val="003399"/>
              </a:solidFill>
              <a:ea typeface="ＭＳ Ｐゴシック" panose="020B0600070205080204" pitchFamily="34" charset="-128"/>
            </a:endParaRPr>
          </a:p>
          <a:p>
            <a:endParaRPr sz="1500" dirty="0">
              <a:solidFill>
                <a:srgbClr val="003399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sk-SK" sz="1500" dirty="0" smtClean="0">
                <a:solidFill>
                  <a:srgbClr val="003399"/>
                </a:solidFill>
                <a:ea typeface="ＭＳ Ｐゴシック" panose="020B0600070205080204" pitchFamily="34" charset="-128"/>
              </a:rPr>
              <a:t>Národný inšpektorát práce</a:t>
            </a:r>
          </a:p>
          <a:p>
            <a:pPr marL="0" indent="0">
              <a:buNone/>
              <a:defRPr sz="1500">
                <a:ea typeface="ＭＳ Ｐゴシック" panose="020B0600070205080204" pitchFamily="34" charset="-128"/>
              </a:defRPr>
            </a:pPr>
            <a:r>
              <a:rPr lang="sk-SK" dirty="0" smtClean="0">
                <a:hlinkClick r:id="rId4"/>
              </a:rPr>
              <a:t>http</a:t>
            </a:r>
            <a:r>
              <a:rPr lang="sk-SK" dirty="0">
                <a:hlinkClick r:id="rId4"/>
              </a:rPr>
              <a:t>://www.ip.gov.sk</a:t>
            </a:r>
            <a:endParaRPr lang="sk-SK" sz="1500" dirty="0">
              <a:solidFill>
                <a:srgbClr val="003399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  <a:defRPr sz="1500">
                <a:ea typeface="ＭＳ Ｐゴシック" panose="020B0600070205080204" pitchFamily="34" charset="-128"/>
              </a:defRPr>
            </a:pPr>
            <a:endParaRPr lang="sk-SK" dirty="0" smtClean="0"/>
          </a:p>
          <a:p>
            <a:pPr marL="0" indent="0">
              <a:buNone/>
              <a:defRPr sz="1500">
                <a:ea typeface="ＭＳ Ｐゴシック" panose="020B0600070205080204" pitchFamily="34" charset="-128"/>
              </a:defRPr>
            </a:pPr>
            <a:endParaRPr lang="sk-SK" dirty="0" smtClean="0"/>
          </a:p>
          <a:p>
            <a:pPr marL="0" indent="0">
              <a:buNone/>
              <a:defRPr sz="1500">
                <a:ea typeface="ＭＳ Ｐゴシック" panose="020B0600070205080204" pitchFamily="34" charset="-128"/>
              </a:defRPr>
            </a:pPr>
            <a:r>
              <a:rPr lang="sk-SK" dirty="0" smtClean="0"/>
              <a:t>Kontakt: </a:t>
            </a:r>
          </a:p>
          <a:p>
            <a:pPr marL="0" indent="0">
              <a:buNone/>
              <a:defRPr sz="1500">
                <a:ea typeface="ＭＳ Ｐゴシック" panose="020B0600070205080204" pitchFamily="34" charset="-128"/>
              </a:defRPr>
            </a:pPr>
            <a:r>
              <a:rPr lang="sk-SK" b="0" dirty="0" smtClean="0">
                <a:hlinkClick r:id="rId5"/>
              </a:rPr>
              <a:t>osha@safework.gov.sk</a:t>
            </a:r>
            <a:endParaRPr lang="sk-SK" b="0" dirty="0" smtClean="0"/>
          </a:p>
          <a:p>
            <a:pPr marL="0" indent="0">
              <a:buNone/>
              <a:defRPr sz="1500">
                <a:ea typeface="ＭＳ Ｐゴシック" panose="020B0600070205080204" pitchFamily="34" charset="-128"/>
              </a:defRPr>
            </a:pPr>
            <a:r>
              <a:rPr lang="sk-SK" sz="1500" b="0" dirty="0" smtClean="0">
                <a:ea typeface="ＭＳ Ｐゴシック" panose="020B0600070205080204" pitchFamily="34" charset="-128"/>
                <a:hlinkClick r:id="rId6"/>
              </a:rPr>
              <a:t>ladislav.kerekes@ip.gov.sk</a:t>
            </a:r>
            <a:endParaRPr lang="sk-SK" sz="1500" b="0" dirty="0" smtClean="0">
              <a:ea typeface="ＭＳ Ｐゴシック" panose="020B0600070205080204" pitchFamily="34" charset="-128"/>
            </a:endParaRPr>
          </a:p>
          <a:p>
            <a:pPr marL="0" indent="0">
              <a:buNone/>
              <a:defRPr sz="1500">
                <a:ea typeface="ＭＳ Ｐゴシック" panose="020B0600070205080204" pitchFamily="34" charset="-128"/>
              </a:defRPr>
            </a:pPr>
            <a:endParaRPr sz="1500" b="0" dirty="0">
              <a:ea typeface="ＭＳ Ｐゴシック" panose="020B0600070205080204" pitchFamily="34" charset="-128"/>
            </a:endParaRPr>
          </a:p>
          <a:p>
            <a:endParaRPr sz="1500" dirty="0">
              <a:ea typeface="ＭＳ Ｐゴシック" panose="020B0600070205080204" pitchFamily="34" charset="-128"/>
            </a:endParaRPr>
          </a:p>
          <a:p>
            <a:endParaRPr sz="1500" dirty="0">
              <a:ea typeface="ＭＳ Ｐゴシック" panose="020B0600070205080204" pitchFamily="34" charset="-128"/>
            </a:endParaRPr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988305"/>
            <a:ext cx="2907234" cy="287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lv-LV" dirty="0" smtClean="0"/>
              <a:t>Prečo OiRA?</a:t>
            </a:r>
            <a:endParaRPr lang="sk-SK" dirty="0"/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683568" y="843558"/>
            <a:ext cx="7200800" cy="3600400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sz="1600" b="0" dirty="0" smtClean="0"/>
              <a:t>Stratégia </a:t>
            </a:r>
            <a:r>
              <a:rPr lang="sk-SK" sz="1600" b="0" dirty="0"/>
              <a:t>Európskeho spoločenstva pre bezpečnosť a ochranu zdravia pri práci 2007 – 2012 </a:t>
            </a:r>
            <a:r>
              <a:rPr lang="sk-SK" sz="1600" b="0" dirty="0" smtClean="0"/>
              <a:t>vyzývala </a:t>
            </a:r>
            <a:r>
              <a:rPr lang="sk-SK" sz="1600" b="0" dirty="0"/>
              <a:t>k vývoju jednoduchých nástrojov, ktoré uľahčia posudzovanie rizík. </a:t>
            </a:r>
            <a:endParaRPr lang="sk-SK" sz="1600" b="0" dirty="0" smtClean="0"/>
          </a:p>
          <a:p>
            <a:pPr algn="just"/>
            <a:endParaRPr lang="sk-SK" sz="1400" b="0" dirty="0"/>
          </a:p>
          <a:p>
            <a:pPr algn="just"/>
            <a:r>
              <a:rPr lang="sk-SK" sz="1600" b="0" dirty="0" smtClean="0"/>
              <a:t>Software </a:t>
            </a:r>
            <a:r>
              <a:rPr lang="sk-SK" sz="1600" b="0" dirty="0"/>
              <a:t>OiRA </a:t>
            </a:r>
            <a:r>
              <a:rPr lang="sk-SK" sz="1600" b="0" dirty="0" smtClean="0"/>
              <a:t>bol vyvinutý </a:t>
            </a:r>
            <a:r>
              <a:rPr lang="sk-SK" sz="1600" dirty="0" smtClean="0"/>
              <a:t>Európskou agentúrou pre bezpečnosť              a ochranu zdravia pri práci (EU-OSHA) </a:t>
            </a:r>
            <a:r>
              <a:rPr lang="sk-SK" sz="1600" b="0" dirty="0" smtClean="0"/>
              <a:t>v</a:t>
            </a:r>
            <a:r>
              <a:rPr lang="sk-SK" sz="1600" dirty="0" smtClean="0"/>
              <a:t> </a:t>
            </a:r>
            <a:r>
              <a:rPr lang="sk-SK" sz="1600" b="0" dirty="0" smtClean="0"/>
              <a:t>roku </a:t>
            </a:r>
            <a:r>
              <a:rPr lang="sk-SK" sz="1600" b="0" dirty="0"/>
              <a:t>2009 a </a:t>
            </a:r>
            <a:r>
              <a:rPr lang="sk-SK" sz="1600" b="0" dirty="0" smtClean="0"/>
              <a:t>používa sa </a:t>
            </a:r>
            <a:r>
              <a:rPr lang="sk-SK" sz="1600" b="0" dirty="0"/>
              <a:t>od roku </a:t>
            </a:r>
            <a:r>
              <a:rPr lang="sk-SK" sz="1600" b="0" dirty="0" smtClean="0"/>
              <a:t>2010, vychádza </a:t>
            </a:r>
            <a:r>
              <a:rPr lang="sk-SK" sz="1600" b="0" dirty="0"/>
              <a:t>z osvedčeného holandského nástroja pre posudzovanie rizík </a:t>
            </a:r>
            <a:r>
              <a:rPr lang="sk-SK" sz="1600" b="0" dirty="0" smtClean="0"/>
              <a:t>Risk </a:t>
            </a:r>
            <a:r>
              <a:rPr lang="sk-SK" sz="1600" b="0" dirty="0" err="1"/>
              <a:t>inventory</a:t>
            </a:r>
            <a:r>
              <a:rPr lang="sk-SK" sz="1600" b="0" dirty="0"/>
              <a:t> and </a:t>
            </a:r>
            <a:r>
              <a:rPr lang="sk-SK" sz="1600" b="0" dirty="0" err="1" smtClean="0"/>
              <a:t>evaluation</a:t>
            </a:r>
            <a:r>
              <a:rPr lang="sk-SK" sz="1600" b="0" dirty="0" smtClean="0"/>
              <a:t> (RI&amp;E).</a:t>
            </a:r>
          </a:p>
          <a:p>
            <a:pPr algn="just"/>
            <a:endParaRPr lang="sk-SK" sz="1600" dirty="0"/>
          </a:p>
          <a:p>
            <a:pPr algn="just"/>
            <a:r>
              <a:rPr lang="sk-SK" sz="1600" b="0" dirty="0" smtClean="0"/>
              <a:t>Strategický </a:t>
            </a:r>
            <a:r>
              <a:rPr lang="sk-SK" sz="1600" b="0" dirty="0"/>
              <a:t>rámec EÚ v oblasti ochrany zdravia a bezpečnosti pri práci na obdobie rokov 2014 – 2020 spustený v júni 2014 vyzýva na „poskytovanie finančnej a technickej podpory pri implementácii </a:t>
            </a:r>
            <a:r>
              <a:rPr lang="sk-SK" sz="1600" b="0" dirty="0" err="1"/>
              <a:t>OiRA</a:t>
            </a:r>
            <a:r>
              <a:rPr lang="sk-SK" sz="1600" b="0" dirty="0"/>
              <a:t> a iných nástrojov založených na IT s cieľom uľahčiť dodržiavanie právnych predpisov </a:t>
            </a:r>
            <a:r>
              <a:rPr lang="sk-SK" sz="1600" b="0" dirty="0" smtClean="0"/>
              <a:t>                         v </a:t>
            </a:r>
            <a:r>
              <a:rPr lang="sk-SK" sz="1600" b="0" dirty="0"/>
              <a:t>oblasti BOZP, najmä </a:t>
            </a:r>
            <a:r>
              <a:rPr lang="sk-SK" sz="1600" b="0" dirty="0" err="1"/>
              <a:t>mikropodnikmi</a:t>
            </a:r>
            <a:r>
              <a:rPr lang="sk-SK" sz="1600" b="0" dirty="0"/>
              <a:t> a malými podnikmi...“.</a:t>
            </a:r>
          </a:p>
          <a:p>
            <a:pPr marL="0" indent="0" algn="just">
              <a:buNone/>
            </a:pPr>
            <a:endParaRPr lang="sk-SK" sz="1400" b="0" dirty="0"/>
          </a:p>
          <a:p>
            <a:pPr marL="0" indent="0" algn="just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72374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6009" y="218480"/>
            <a:ext cx="5662613" cy="367904"/>
          </a:xfrm>
        </p:spPr>
        <p:txBody>
          <a:bodyPr/>
          <a:lstStyle/>
          <a:p>
            <a:pPr>
              <a:defRPr sz="2400">
                <a:ea typeface="ＭＳ Ｐゴシック" panose="020B0600070205080204" pitchFamily="34" charset="-128"/>
              </a:defRPr>
            </a:pPr>
            <a:r>
              <a:rPr sz="2000" dirty="0" err="1"/>
              <a:t>OiRA</a:t>
            </a:r>
            <a:r>
              <a:rPr sz="2000" dirty="0"/>
              <a:t> </a:t>
            </a:r>
            <a:endParaRPr sz="2000" dirty="0">
              <a:ea typeface="ＭＳ Ｐゴシック" panose="020B0600070205080204" pitchFamily="34" charset="-128"/>
            </a:endParaRPr>
          </a:p>
        </p:txBody>
      </p:sp>
      <p:grpSp>
        <p:nvGrpSpPr>
          <p:cNvPr id="6147" name="Group 9"/>
          <p:cNvGrpSpPr>
            <a:grpSpLocks/>
          </p:cNvGrpSpPr>
          <p:nvPr/>
        </p:nvGrpSpPr>
        <p:grpSpPr bwMode="auto">
          <a:xfrm>
            <a:off x="1595437" y="2076450"/>
            <a:ext cx="1691879" cy="1512094"/>
            <a:chOff x="537964" y="1346195"/>
            <a:chExt cx="3788431" cy="2015914"/>
          </a:xfrm>
        </p:grpSpPr>
        <p:sp>
          <p:nvSpPr>
            <p:cNvPr id="3" name="Rounded Rectangle 2"/>
            <p:cNvSpPr/>
            <p:nvPr/>
          </p:nvSpPr>
          <p:spPr>
            <a:xfrm>
              <a:off x="537964" y="1346195"/>
              <a:ext cx="3097928" cy="201591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5012" y="1414451"/>
              <a:ext cx="2591383" cy="5231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 sz="1350">
                  <a:solidFill>
                    <a:schemeClr val="tx2">
                      <a:lumMod val="75000"/>
                    </a:schemeClr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defRPr>
              </a:pPr>
              <a:r>
                <a:t>Zadarmo!</a:t>
              </a:r>
            </a:p>
            <a:p>
              <a:pPr algn="ctr"/>
              <a:endParaRPr sz="60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 bwMode="auto">
          <a:xfrm>
            <a:off x="1547813" y="2787254"/>
            <a:ext cx="2321719" cy="1512094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sz="135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195513" y="3932322"/>
            <a:ext cx="182999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 sz="135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pPr>
            <a:r>
              <a:rPr lang="sk-SK" dirty="0" smtClean="0"/>
              <a:t>A</a:t>
            </a:r>
            <a:r>
              <a:rPr dirty="0" smtClean="0"/>
              <a:t>nonymné</a:t>
            </a:r>
            <a:endParaRPr sz="1350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endParaRPr sz="1350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4444604" y="1006079"/>
            <a:ext cx="2322909" cy="1512094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sz="1350"/>
          </a:p>
        </p:txBody>
      </p:sp>
      <p:sp>
        <p:nvSpPr>
          <p:cNvPr id="9" name="Rectangle 8"/>
          <p:cNvSpPr/>
          <p:nvPr/>
        </p:nvSpPr>
        <p:spPr bwMode="auto">
          <a:xfrm>
            <a:off x="4507706" y="2125266"/>
            <a:ext cx="2196704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35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pPr>
            <a:r>
              <a:t>Otvorený zdroj</a:t>
            </a:r>
            <a:endParaRPr sz="675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44604" y="2846785"/>
            <a:ext cx="2322909" cy="1512094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sz="270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endParaRPr sz="270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endParaRPr sz="240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>
              <a:defRPr sz="135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pPr>
            <a:r>
              <a:t>Softvér +</a:t>
            </a:r>
          </a:p>
        </p:txBody>
      </p:sp>
      <p:pic>
        <p:nvPicPr>
          <p:cNvPr id="615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3" r="4829"/>
          <a:stretch>
            <a:fillRect/>
          </a:stretch>
        </p:blipFill>
        <p:spPr bwMode="auto">
          <a:xfrm>
            <a:off x="2180035" y="1029891"/>
            <a:ext cx="1133475" cy="115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442" y="1000126"/>
            <a:ext cx="1135856" cy="113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893219"/>
            <a:ext cx="1134666" cy="109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585" y="2921794"/>
            <a:ext cx="1243013" cy="112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5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dirty="0" smtClean="0"/>
              <a:t>OiRA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683568" y="771550"/>
            <a:ext cx="7632848" cy="36004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k-SK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Online platforma </a:t>
            </a:r>
            <a:r>
              <a:rPr lang="sk-SK" sz="15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OiRA</a:t>
            </a:r>
            <a:r>
              <a:rPr lang="sk-SK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5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pozostáva </a:t>
            </a:r>
            <a:r>
              <a:rPr lang="sk-SK" sz="1500" b="0" dirty="0"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sk-SK" sz="15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sk-SK" sz="1500" b="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k-SK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generátora </a:t>
            </a:r>
            <a:r>
              <a:rPr lang="sk-SK" sz="1500" dirty="0">
                <a:ea typeface="Calibri" panose="020F0502020204030204" pitchFamily="34" charset="0"/>
                <a:cs typeface="Times New Roman" panose="02020603050405020304" pitchFamily="18" charset="0"/>
              </a:rPr>
              <a:t>nástrojov OiRA </a:t>
            </a:r>
            <a:r>
              <a:rPr lang="sk-SK" sz="1500" b="0" dirty="0">
                <a:ea typeface="Calibri" panose="020F0502020204030204" pitchFamily="34" charset="0"/>
                <a:cs typeface="Times New Roman" panose="02020603050405020304" pitchFamily="18" charset="0"/>
              </a:rPr>
              <a:t>(kde môžu vývojári/národní partneri vytvárať sektorové nástroje) </a:t>
            </a:r>
            <a:r>
              <a:rPr lang="sk-SK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</a:p>
          <a:p>
            <a:pPr algn="just"/>
            <a:r>
              <a:rPr lang="sk-SK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sektorových </a:t>
            </a:r>
            <a:r>
              <a:rPr lang="sk-SK" sz="1500" dirty="0">
                <a:ea typeface="Calibri" panose="020F0502020204030204" pitchFamily="34" charset="0"/>
                <a:cs typeface="Times New Roman" panose="02020603050405020304" pitchFamily="18" charset="0"/>
              </a:rPr>
              <a:t>nástrojov OiRA</a:t>
            </a:r>
            <a:r>
              <a:rPr lang="sk-SK" sz="1500" b="0" dirty="0">
                <a:ea typeface="Calibri" panose="020F0502020204030204" pitchFamily="34" charset="0"/>
                <a:cs typeface="Times New Roman" panose="02020603050405020304" pitchFamily="18" charset="0"/>
              </a:rPr>
              <a:t>, ktoré sú prístupné prostredníctvom interaktívnej webovej stránky</a:t>
            </a:r>
            <a:r>
              <a:rPr lang="sk-SK" sz="15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sk-SK" sz="1500" dirty="0" smtClean="0"/>
          </a:p>
          <a:p>
            <a:endParaRPr lang="sk-SK" sz="1500" dirty="0" smtClean="0"/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1500" dirty="0">
                <a:ea typeface="Calibri" panose="020F0502020204030204" pitchFamily="34" charset="0"/>
                <a:cs typeface="Times New Roman" panose="02020603050405020304" pitchFamily="18" charset="0"/>
              </a:rPr>
              <a:t>Nástroje OiRA sú navrhnuté tak, aby ich </a:t>
            </a:r>
            <a:r>
              <a:rPr lang="sk-SK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vyvíjali:</a:t>
            </a:r>
            <a:endParaRPr lang="sk-SK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•"/>
            </a:pPr>
            <a:r>
              <a:rPr lang="sk-SK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Sektoroví </a:t>
            </a:r>
            <a:r>
              <a:rPr lang="sk-SK" sz="1500" dirty="0">
                <a:ea typeface="Calibri" panose="020F0502020204030204" pitchFamily="34" charset="0"/>
                <a:cs typeface="Times New Roman" panose="02020603050405020304" pitchFamily="18" charset="0"/>
              </a:rPr>
              <a:t>sociálni partneri na úrovni EÚ alebo na národnej úrovni </a:t>
            </a:r>
            <a:r>
              <a:rPr lang="sk-SK" sz="1500" b="0" dirty="0">
                <a:ea typeface="Calibri" panose="020F0502020204030204" pitchFamily="34" charset="0"/>
                <a:cs typeface="Times New Roman" panose="02020603050405020304" pitchFamily="18" charset="0"/>
              </a:rPr>
              <a:t>(organizácie zamestnávateľov a zamestnancov</a:t>
            </a:r>
            <a:r>
              <a:rPr lang="sk-SK" sz="15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sk-SK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sk-SK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sk-SK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EÚ/národný </a:t>
            </a:r>
            <a:r>
              <a:rPr lang="sk-SK" sz="1500" dirty="0">
                <a:ea typeface="Calibri" panose="020F0502020204030204" pitchFamily="34" charset="0"/>
                <a:cs typeface="Times New Roman" panose="02020603050405020304" pitchFamily="18" charset="0"/>
              </a:rPr>
              <a:t>orgán </a:t>
            </a:r>
            <a:r>
              <a:rPr lang="sk-SK" sz="1500" b="0" dirty="0">
                <a:ea typeface="Calibri" panose="020F0502020204030204" pitchFamily="34" charset="0"/>
                <a:cs typeface="Times New Roman" panose="02020603050405020304" pitchFamily="18" charset="0"/>
              </a:rPr>
              <a:t>(ministerstvá, inšpektoráty práce, inštitúty BOZP atď.).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331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5"/>
          <p:cNvSpPr>
            <a:spLocks noChangeArrowheads="1"/>
          </p:cNvSpPr>
          <p:nvPr/>
        </p:nvSpPr>
        <p:spPr bwMode="auto">
          <a:xfrm>
            <a:off x="4052888" y="658416"/>
            <a:ext cx="2315766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529F"/>
              </a:buClr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en-GB" altLang="de-DE" sz="135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EU-OSHA</a:t>
            </a:r>
            <a:endParaRPr lang="da-DK" altLang="de-DE" sz="135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292" name="Group 7"/>
          <p:cNvGrpSpPr>
            <a:grpSpLocks/>
          </p:cNvGrpSpPr>
          <p:nvPr/>
        </p:nvGrpSpPr>
        <p:grpSpPr bwMode="auto">
          <a:xfrm>
            <a:off x="600630" y="1519238"/>
            <a:ext cx="4172586" cy="1932385"/>
            <a:chOff x="-988" y="653"/>
            <a:chExt cx="3375" cy="1623"/>
          </a:xfrm>
        </p:grpSpPr>
        <p:sp>
          <p:nvSpPr>
            <p:cNvPr id="12311" name="AutoShape 8"/>
            <p:cNvSpPr>
              <a:spLocks noChangeArrowheads="1"/>
            </p:cNvSpPr>
            <p:nvPr/>
          </p:nvSpPr>
          <p:spPr bwMode="auto">
            <a:xfrm rot="3894337">
              <a:off x="1987" y="437"/>
              <a:ext cx="183" cy="616"/>
            </a:xfrm>
            <a:prstGeom prst="downArrow">
              <a:avLst>
                <a:gd name="adj1" fmla="val 50000"/>
                <a:gd name="adj2" fmla="val 66543"/>
              </a:avLst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30000"/>
                </a:spcBef>
                <a:buClr>
                  <a:srgbClr val="00529F"/>
                </a:buClr>
                <a:defRPr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30000"/>
                </a:spcBef>
                <a:buClr>
                  <a:schemeClr val="tx1"/>
                </a:buClr>
                <a:buFont typeface="Times" panose="02020603050405020304" pitchFamily="18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30000"/>
                </a:spcBef>
                <a:buClr>
                  <a:schemeClr val="tx1"/>
                </a:buClr>
                <a:buFont typeface="Times" panose="02020603050405020304" pitchFamily="18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2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30000"/>
                </a:spcBef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</a:pPr>
              <a:endParaRPr lang="en-US" altLang="de-DE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12" name="AutoShape 9"/>
            <p:cNvSpPr>
              <a:spLocks noChangeArrowheads="1"/>
            </p:cNvSpPr>
            <p:nvPr/>
          </p:nvSpPr>
          <p:spPr bwMode="auto">
            <a:xfrm>
              <a:off x="-988" y="1661"/>
              <a:ext cx="1943" cy="61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rgbClr val="00529F"/>
                </a:buClr>
                <a:defRPr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30000"/>
                </a:spcBef>
                <a:buClr>
                  <a:schemeClr val="tx1"/>
                </a:buClr>
                <a:buFont typeface="Times" panose="02020603050405020304" pitchFamily="18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30000"/>
                </a:spcBef>
                <a:buClr>
                  <a:schemeClr val="tx1"/>
                </a:buClr>
                <a:buFont typeface="Times" panose="02020603050405020304" pitchFamily="18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2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30000"/>
                </a:spcBef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</a:pPr>
              <a:endParaRPr lang="en-GB" altLang="de-DE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</a:pPr>
              <a:r>
                <a:rPr lang="en-GB" altLang="de-DE" sz="1650" dirty="0" smtClean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</a:t>
              </a:r>
              <a:r>
                <a:rPr lang="sk-SK" altLang="de-DE" sz="1650" dirty="0" err="1" smtClean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árodné</a:t>
              </a:r>
              <a:r>
                <a:rPr lang="sk-SK" altLang="de-DE" sz="1650" dirty="0" smtClean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orgány</a:t>
              </a:r>
              <a:r>
                <a:rPr lang="en-GB" altLang="de-DE" sz="1650" dirty="0" smtClean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GB" altLang="de-DE" sz="165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</a:pPr>
              <a:r>
                <a:rPr lang="en-GB" altLang="de-DE" sz="1650" dirty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&amp; </a:t>
              </a:r>
              <a:r>
                <a:rPr lang="en-GB" altLang="de-DE" sz="1650" dirty="0" err="1" smtClean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Soci</a:t>
              </a:r>
              <a:r>
                <a:rPr lang="sk-SK" altLang="de-DE" sz="1650" dirty="0" smtClean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á</a:t>
              </a:r>
              <a:r>
                <a:rPr lang="en-GB" altLang="de-DE" sz="1650" dirty="0" smtClean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</a:t>
              </a:r>
              <a:r>
                <a:rPr lang="sk-SK" altLang="de-DE" sz="1650" dirty="0" err="1" smtClean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</a:t>
              </a:r>
              <a:r>
                <a:rPr lang="en-GB" altLang="de-DE" sz="1650" dirty="0" smtClean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Partner</a:t>
              </a:r>
              <a:r>
                <a:rPr lang="sk-SK" altLang="de-DE" sz="1650" dirty="0" smtClean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</a:t>
              </a:r>
              <a:endParaRPr lang="en-GB" altLang="de-DE" sz="165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</a:pPr>
              <a:endParaRPr lang="da-DK" altLang="de-DE" sz="15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2293" name="AutoShape 11"/>
          <p:cNvSpPr>
            <a:spLocks noChangeArrowheads="1"/>
          </p:cNvSpPr>
          <p:nvPr/>
        </p:nvSpPr>
        <p:spPr bwMode="auto">
          <a:xfrm>
            <a:off x="1262062" y="3838575"/>
            <a:ext cx="3022997" cy="7429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529F"/>
              </a:buClr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sk-SK" altLang="de-DE" sz="165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Malé</a:t>
            </a:r>
            <a:r>
              <a:rPr lang="en-GB" altLang="de-DE" sz="165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de-DE" sz="165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&amp; </a:t>
            </a:r>
            <a:r>
              <a:rPr lang="en-GB" altLang="de-DE" sz="165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</a:t>
            </a:r>
            <a:r>
              <a:rPr lang="sk-SK" altLang="de-DE" sz="165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lang="en-GB" altLang="de-DE" sz="1650" dirty="0" err="1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</a:t>
            </a:r>
            <a:r>
              <a:rPr lang="en-GB" altLang="de-DE" sz="165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GB" altLang="de-DE" sz="165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sk-SK" altLang="de-DE" sz="165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Podniky (SME)</a:t>
            </a:r>
            <a:endParaRPr lang="da-DK" altLang="de-DE" sz="165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294" name="AutoShape 15"/>
          <p:cNvSpPr>
            <a:spLocks noChangeArrowheads="1"/>
          </p:cNvSpPr>
          <p:nvPr/>
        </p:nvSpPr>
        <p:spPr bwMode="auto">
          <a:xfrm>
            <a:off x="5147072" y="1053703"/>
            <a:ext cx="323850" cy="290513"/>
          </a:xfrm>
          <a:prstGeom prst="downArrow">
            <a:avLst>
              <a:gd name="adj1" fmla="val 50000"/>
              <a:gd name="adj2" fmla="val 50884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30000"/>
              </a:spcBef>
              <a:buClr>
                <a:srgbClr val="00529F"/>
              </a:buClr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endParaRPr lang="en-US" altLang="de-DE" sz="135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5" name="Title 1"/>
          <p:cNvSpPr>
            <a:spLocks noGrp="1"/>
          </p:cNvSpPr>
          <p:nvPr>
            <p:ph type="title"/>
          </p:nvPr>
        </p:nvSpPr>
        <p:spPr>
          <a:xfrm>
            <a:off x="468214" y="222718"/>
            <a:ext cx="7559873" cy="367200"/>
          </a:xfrm>
        </p:spPr>
        <p:txBody>
          <a:bodyPr/>
          <a:lstStyle/>
          <a:p>
            <a:r>
              <a:rPr lang="sk-SK" altLang="de-DE" sz="2400" dirty="0" smtClean="0">
                <a:ea typeface="ＭＳ Ｐゴシック" panose="020B0600070205080204" pitchFamily="34" charset="-128"/>
              </a:rPr>
              <a:t>Cieľové skupiny </a:t>
            </a:r>
            <a:r>
              <a:rPr lang="en-GB" altLang="de-DE" sz="2400" dirty="0" err="1" smtClean="0">
                <a:ea typeface="ＭＳ Ｐゴシック" panose="020B0600070205080204" pitchFamily="34" charset="-128"/>
              </a:rPr>
              <a:t>OiRA</a:t>
            </a:r>
            <a:r>
              <a:rPr lang="sk-SK" altLang="de-DE" sz="2400" dirty="0" smtClean="0">
                <a:ea typeface="ＭＳ Ｐゴシック" panose="020B0600070205080204" pitchFamily="34" charset="-128"/>
              </a:rPr>
              <a:t> na úrovni</a:t>
            </a:r>
            <a:r>
              <a:rPr lang="en-GB" altLang="de-DE" sz="2400" dirty="0" smtClean="0">
                <a:ea typeface="ＭＳ Ｐゴシック" panose="020B0600070205080204" pitchFamily="34" charset="-128"/>
              </a:rPr>
              <a:t> E</a:t>
            </a:r>
            <a:r>
              <a:rPr lang="sk-SK" altLang="de-DE" sz="2400" dirty="0" smtClean="0">
                <a:ea typeface="ＭＳ Ｐゴシック" panose="020B0600070205080204" pitchFamily="34" charset="-128"/>
              </a:rPr>
              <a:t>Ú</a:t>
            </a:r>
            <a:endParaRPr lang="en-US" altLang="de-DE" sz="2400" dirty="0">
              <a:ea typeface="ＭＳ Ｐゴシック" panose="020B0600070205080204" pitchFamily="34" charset="-128"/>
            </a:endParaRPr>
          </a:p>
        </p:txBody>
      </p:sp>
      <p:pic>
        <p:nvPicPr>
          <p:cNvPr id="1229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60" y="3838575"/>
            <a:ext cx="810815" cy="79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782" y="627460"/>
            <a:ext cx="632222" cy="57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Box 6"/>
          <p:cNvSpPr txBox="1">
            <a:spLocks noChangeArrowheads="1"/>
          </p:cNvSpPr>
          <p:nvPr/>
        </p:nvSpPr>
        <p:spPr bwMode="auto">
          <a:xfrm>
            <a:off x="4856560" y="1385888"/>
            <a:ext cx="2203847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sk-SK" altLang="de-DE" sz="165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Generátor </a:t>
            </a:r>
          </a:p>
          <a:p>
            <a:pPr eaLnBrk="1" hangingPunct="1"/>
            <a:r>
              <a:rPr lang="sk-SK" altLang="de-DE" sz="165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nástrojov </a:t>
            </a:r>
          </a:p>
          <a:p>
            <a:pPr eaLnBrk="1" hangingPunct="1"/>
            <a:r>
              <a:rPr lang="sk-SK" altLang="de-DE" sz="1650" b="1" dirty="0" err="1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OiRA</a:t>
            </a:r>
            <a:endParaRPr lang="en-GB" altLang="en-US" sz="1650" dirty="0"/>
          </a:p>
        </p:txBody>
      </p:sp>
      <p:sp>
        <p:nvSpPr>
          <p:cNvPr id="12299" name="AutoShape 8"/>
          <p:cNvSpPr>
            <a:spLocks noChangeArrowheads="1"/>
          </p:cNvSpPr>
          <p:nvPr/>
        </p:nvSpPr>
        <p:spPr bwMode="auto">
          <a:xfrm rot="18067649">
            <a:off x="4327922" y="1866901"/>
            <a:ext cx="226219" cy="847725"/>
          </a:xfrm>
          <a:prstGeom prst="downArrow">
            <a:avLst>
              <a:gd name="adj1" fmla="val 50000"/>
              <a:gd name="adj2" fmla="val 66672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30000"/>
              </a:spcBef>
              <a:buClr>
                <a:srgbClr val="00529F"/>
              </a:buClr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0" name="TextBox 40"/>
          <p:cNvSpPr txBox="1">
            <a:spLocks noChangeArrowheads="1"/>
          </p:cNvSpPr>
          <p:nvPr/>
        </p:nvSpPr>
        <p:spPr bwMode="auto">
          <a:xfrm>
            <a:off x="4248151" y="2427685"/>
            <a:ext cx="2146697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sk-SK" altLang="de-DE" sz="165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Všeobecný </a:t>
            </a:r>
          </a:p>
          <a:p>
            <a:pPr algn="ctr" eaLnBrk="1" hangingPunct="1"/>
            <a:r>
              <a:rPr lang="sk-SK" altLang="de-DE" sz="165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nástroj</a:t>
            </a:r>
            <a:r>
              <a:rPr lang="de-DE" altLang="de-DE" sz="165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de-DE" altLang="de-DE" sz="1650" b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eaLnBrk="1" hangingPunct="1"/>
            <a:r>
              <a:rPr lang="de-DE" altLang="de-DE" sz="165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sk-SK" altLang="de-DE" sz="165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Ú</a:t>
            </a:r>
            <a:r>
              <a:rPr lang="de-DE" altLang="de-DE" sz="165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de-DE" altLang="de-DE" sz="1650" b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altLang="en-US" sz="2100" dirty="0"/>
          </a:p>
        </p:txBody>
      </p:sp>
      <p:pic>
        <p:nvPicPr>
          <p:cNvPr id="12301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1350765"/>
            <a:ext cx="864394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AutoShape 9"/>
          <p:cNvSpPr>
            <a:spLocks noChangeArrowheads="1"/>
          </p:cNvSpPr>
          <p:nvPr/>
        </p:nvSpPr>
        <p:spPr bwMode="auto">
          <a:xfrm>
            <a:off x="921699" y="1562254"/>
            <a:ext cx="2402681" cy="71556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529F"/>
              </a:buClr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sk-SK" altLang="de-DE" sz="165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Sektorový sociálny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sk-SK" altLang="de-DE" sz="165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dialóg EÚ</a:t>
            </a:r>
            <a:endParaRPr lang="da-DK" altLang="de-DE" sz="165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303" name="AutoShape 8"/>
          <p:cNvSpPr>
            <a:spLocks noChangeArrowheads="1"/>
          </p:cNvSpPr>
          <p:nvPr/>
        </p:nvSpPr>
        <p:spPr bwMode="auto">
          <a:xfrm rot="3894337">
            <a:off x="4356497" y="2563416"/>
            <a:ext cx="217884" cy="775097"/>
          </a:xfrm>
          <a:prstGeom prst="downArrow">
            <a:avLst>
              <a:gd name="adj1" fmla="val 50000"/>
              <a:gd name="adj2" fmla="val 66569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30000"/>
              </a:spcBef>
              <a:buClr>
                <a:srgbClr val="00529F"/>
              </a:buClr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4" name="AutoShape 8"/>
          <p:cNvSpPr>
            <a:spLocks noChangeArrowheads="1"/>
          </p:cNvSpPr>
          <p:nvPr/>
        </p:nvSpPr>
        <p:spPr bwMode="auto">
          <a:xfrm rot="18067649">
            <a:off x="4333280" y="3130749"/>
            <a:ext cx="226219" cy="834629"/>
          </a:xfrm>
          <a:prstGeom prst="downArrow">
            <a:avLst>
              <a:gd name="adj1" fmla="val 50000"/>
              <a:gd name="adj2" fmla="val 66684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30000"/>
              </a:spcBef>
              <a:buClr>
                <a:srgbClr val="00529F"/>
              </a:buClr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5" name="AutoShape 8"/>
          <p:cNvSpPr>
            <a:spLocks noChangeArrowheads="1"/>
          </p:cNvSpPr>
          <p:nvPr/>
        </p:nvSpPr>
        <p:spPr bwMode="auto">
          <a:xfrm rot="3894337">
            <a:off x="4346972" y="3680222"/>
            <a:ext cx="214313" cy="800100"/>
          </a:xfrm>
          <a:prstGeom prst="downArrow">
            <a:avLst>
              <a:gd name="adj1" fmla="val 50000"/>
              <a:gd name="adj2" fmla="val 66388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30000"/>
              </a:spcBef>
              <a:buClr>
                <a:srgbClr val="00529F"/>
              </a:buClr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6" name="TextBox 41"/>
          <p:cNvSpPr txBox="1">
            <a:spLocks noChangeArrowheads="1"/>
          </p:cNvSpPr>
          <p:nvPr/>
        </p:nvSpPr>
        <p:spPr bwMode="auto">
          <a:xfrm>
            <a:off x="4862513" y="3543300"/>
            <a:ext cx="214669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65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sk-SK" altLang="de-DE" sz="1650" b="1" dirty="0" err="1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árodné</a:t>
            </a:r>
            <a:r>
              <a:rPr lang="sk-SK" altLang="de-DE" sz="165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eaLnBrk="1" hangingPunct="1"/>
            <a:r>
              <a:rPr lang="sk-SK" altLang="de-DE" sz="165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nástroje</a:t>
            </a:r>
            <a:endParaRPr lang="en-GB" altLang="en-US" sz="2100" dirty="0"/>
          </a:p>
        </p:txBody>
      </p:sp>
      <p:pic>
        <p:nvPicPr>
          <p:cNvPr id="12307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144" y="2616994"/>
            <a:ext cx="859631" cy="85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94" y="1551385"/>
            <a:ext cx="877491" cy="8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654" y="3319871"/>
            <a:ext cx="940594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358" y="2326288"/>
            <a:ext cx="897731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51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4246960"/>
            <a:ext cx="5982891" cy="756047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350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12899" y="876300"/>
            <a:ext cx="5485209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529F"/>
              </a:buClr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sz="1350" b="0"/>
          </a:p>
        </p:txBody>
      </p:sp>
      <p:sp>
        <p:nvSpPr>
          <p:cNvPr id="10244" name="Titel 5"/>
          <p:cNvSpPr>
            <a:spLocks noGrp="1"/>
          </p:cNvSpPr>
          <p:nvPr>
            <p:ph type="title"/>
          </p:nvPr>
        </p:nvSpPr>
        <p:spPr>
          <a:xfrm>
            <a:off x="467544" y="215368"/>
            <a:ext cx="7559873" cy="367200"/>
          </a:xfrm>
        </p:spPr>
        <p:txBody>
          <a:bodyPr/>
          <a:lstStyle/>
          <a:p>
            <a:pPr>
              <a:defRPr sz="2400">
                <a:ea typeface="ＭＳ Ｐゴシック" panose="020B0600070205080204" pitchFamily="34" charset="-128"/>
              </a:defRPr>
            </a:pPr>
            <a:r>
              <a:rPr lang="sk-SK" sz="2000" dirty="0" smtClean="0"/>
              <a:t>Partneri OiRA na vnútroštátnej úrovni</a:t>
            </a:r>
            <a:endParaRPr lang="sk-SK" sz="2000" dirty="0">
              <a:ea typeface="ＭＳ Ｐゴシック" panose="020B0600070205080204" pitchFamily="34" charset="-128"/>
            </a:endParaRPr>
          </a:p>
        </p:txBody>
      </p:sp>
      <p:sp>
        <p:nvSpPr>
          <p:cNvPr id="3076" name="Inhaltsplatzhalter 4"/>
          <p:cNvSpPr>
            <a:spLocks noGrp="1"/>
          </p:cNvSpPr>
          <p:nvPr>
            <p:ph idx="1"/>
          </p:nvPr>
        </p:nvSpPr>
        <p:spPr>
          <a:xfrm>
            <a:off x="137890" y="789385"/>
            <a:ext cx="5185172" cy="4050506"/>
          </a:xfrm>
        </p:spPr>
        <p:txBody>
          <a:bodyPr>
            <a:normAutofit/>
          </a:bodyPr>
          <a:lstStyle/>
          <a:p>
            <a:pPr marL="0" indent="0">
              <a:buNone/>
              <a:defRPr sz="1500">
                <a:ea typeface="ＭＳ Ｐゴシック" pitchFamily="1" charset="-128"/>
              </a:defRPr>
            </a:pPr>
            <a:r>
              <a:t>Belgicko</a:t>
            </a:r>
          </a:p>
          <a:p>
            <a:pPr marL="0" indent="0">
              <a:buNone/>
            </a:pPr>
            <a:endParaRPr sz="1500">
              <a:ea typeface="ＭＳ Ｐゴシック" pitchFamily="1" charset="-128"/>
            </a:endParaRPr>
          </a:p>
          <a:p>
            <a:pPr marL="0" indent="0">
              <a:buNone/>
              <a:defRPr sz="1500">
                <a:ea typeface="ＭＳ Ｐゴシック" pitchFamily="1" charset="-128"/>
              </a:defRPr>
            </a:pPr>
            <a:r>
              <a:t>Bulharsko</a:t>
            </a:r>
          </a:p>
          <a:p>
            <a:pPr marL="0" indent="0">
              <a:buNone/>
            </a:pPr>
            <a:endParaRPr sz="1500">
              <a:ea typeface="ＭＳ Ｐゴシック" pitchFamily="1" charset="-128"/>
            </a:endParaRPr>
          </a:p>
          <a:p>
            <a:pPr marL="0" indent="0">
              <a:buNone/>
              <a:defRPr sz="1500">
                <a:ea typeface="ＭＳ Ｐゴシック" pitchFamily="1" charset="-128"/>
              </a:defRPr>
            </a:pPr>
            <a:r>
              <a:t>Cyprus</a:t>
            </a:r>
          </a:p>
          <a:p>
            <a:pPr marL="0" indent="0">
              <a:buNone/>
            </a:pPr>
            <a:endParaRPr sz="1500">
              <a:ea typeface="ＭＳ Ｐゴシック" pitchFamily="1" charset="-128"/>
            </a:endParaRPr>
          </a:p>
          <a:p>
            <a:pPr marL="0" indent="0">
              <a:buNone/>
              <a:defRPr sz="1500">
                <a:ea typeface="ＭＳ Ｐゴシック" pitchFamily="1" charset="-128"/>
              </a:defRPr>
            </a:pPr>
            <a:r>
              <a:t>Česká republika</a:t>
            </a:r>
          </a:p>
          <a:p>
            <a:pPr marL="0" indent="0">
              <a:buNone/>
            </a:pPr>
            <a:endParaRPr sz="1500">
              <a:ea typeface="ＭＳ Ｐゴシック" pitchFamily="1" charset="-128"/>
            </a:endParaRPr>
          </a:p>
          <a:p>
            <a:pPr marL="0" indent="0">
              <a:buNone/>
              <a:defRPr sz="1500">
                <a:ea typeface="ＭＳ Ｐゴシック" pitchFamily="1" charset="-128"/>
              </a:defRPr>
            </a:pPr>
            <a:r>
              <a:t>Francúzsko</a:t>
            </a:r>
          </a:p>
          <a:p>
            <a:pPr marL="0" indent="0">
              <a:buNone/>
            </a:pPr>
            <a:endParaRPr sz="1500">
              <a:ea typeface="ＭＳ Ｐゴシック" pitchFamily="1" charset="-128"/>
            </a:endParaRPr>
          </a:p>
          <a:p>
            <a:pPr marL="0" indent="0">
              <a:buNone/>
              <a:defRPr sz="1500">
                <a:ea typeface="ＭＳ Ｐゴシック" pitchFamily="1" charset="-128"/>
              </a:defRPr>
            </a:pPr>
            <a:r>
              <a:t>Fínsko 			</a:t>
            </a:r>
          </a:p>
          <a:p>
            <a:pPr marL="0" indent="0">
              <a:buNone/>
            </a:pPr>
            <a:endParaRPr sz="1500">
              <a:ea typeface="ＭＳ Ｐゴシック" pitchFamily="1" charset="-128"/>
            </a:endParaRPr>
          </a:p>
          <a:p>
            <a:pPr marL="0" indent="0">
              <a:buNone/>
            </a:pPr>
            <a:endParaRPr sz="1500">
              <a:ea typeface="ＭＳ Ｐゴシック" pitchFamily="1" charset="-128"/>
            </a:endParaRPr>
          </a:p>
          <a:p>
            <a:pPr marL="0" indent="0">
              <a:buNone/>
            </a:pPr>
            <a:endParaRPr sz="1500">
              <a:ea typeface="ＭＳ Ｐゴシック" pitchFamily="1" charset="-128"/>
            </a:endParaRPr>
          </a:p>
          <a:p>
            <a:pPr marL="0" indent="0">
              <a:buNone/>
            </a:pPr>
            <a:endParaRPr sz="1500">
              <a:ea typeface="ＭＳ Ｐゴシック" pitchFamily="1" charset="-128"/>
            </a:endParaRPr>
          </a:p>
        </p:txBody>
      </p:sp>
      <p:sp>
        <p:nvSpPr>
          <p:cNvPr id="10246" name="Inhaltsplatzhalter 4"/>
          <p:cNvSpPr txBox="1">
            <a:spLocks/>
          </p:cNvSpPr>
          <p:nvPr/>
        </p:nvSpPr>
        <p:spPr bwMode="auto">
          <a:xfrm>
            <a:off x="3203848" y="789385"/>
            <a:ext cx="1351202" cy="405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30000"/>
              </a:spcBef>
              <a:buClr>
                <a:srgbClr val="00529F"/>
              </a:buClr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31800" indent="-179388" defTabSz="4572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11188" indent="-179388" defTabSz="4572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790575" indent="-179388" defTabSz="457200">
              <a:spcBef>
                <a:spcPct val="3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971550" indent="-179388" defTabSz="457200">
              <a:spcBef>
                <a:spcPct val="30000"/>
              </a:spcBef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428750" indent="-1793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885950" indent="-1793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343150" indent="-1793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800350" indent="-1793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 sz="1500">
                <a:ea typeface="ＭＳ Ｐゴシック" pitchFamily="1" charset="-128"/>
              </a:defRPr>
            </a:pPr>
            <a:r>
              <a:t>Grécko</a:t>
            </a:r>
          </a:p>
          <a:p>
            <a:endParaRPr sz="1500">
              <a:ea typeface="ＭＳ Ｐゴシック" pitchFamily="1" charset="-128"/>
            </a:endParaRPr>
          </a:p>
          <a:p>
            <a:pPr>
              <a:defRPr sz="1500">
                <a:ea typeface="ＭＳ Ｐゴシック" pitchFamily="1" charset="-128"/>
              </a:defRPr>
            </a:pPr>
            <a:r>
              <a:t>Island</a:t>
            </a:r>
          </a:p>
          <a:p>
            <a:pPr>
              <a:spcBef>
                <a:spcPts val="450"/>
              </a:spcBef>
              <a:buClr>
                <a:schemeClr val="tx2"/>
              </a:buClr>
            </a:pPr>
            <a:endParaRPr sz="1500"/>
          </a:p>
          <a:p>
            <a:pPr>
              <a:spcBef>
                <a:spcPts val="450"/>
              </a:spcBef>
              <a:buClr>
                <a:schemeClr val="tx2"/>
              </a:buClr>
              <a:defRPr sz="1500"/>
            </a:pPr>
            <a:r>
              <a:t>Taliansko</a:t>
            </a:r>
          </a:p>
          <a:p>
            <a:pPr>
              <a:spcBef>
                <a:spcPts val="450"/>
              </a:spcBef>
              <a:buClr>
                <a:schemeClr val="tx2"/>
              </a:buClr>
            </a:pPr>
            <a:endParaRPr sz="1500"/>
          </a:p>
          <a:p>
            <a:pPr>
              <a:spcBef>
                <a:spcPts val="450"/>
              </a:spcBef>
              <a:buClr>
                <a:schemeClr val="tx2"/>
              </a:buClr>
              <a:defRPr sz="1500"/>
            </a:pPr>
            <a:r>
              <a:t>Lotyšsko</a:t>
            </a:r>
          </a:p>
          <a:p>
            <a:pPr>
              <a:spcBef>
                <a:spcPts val="450"/>
              </a:spcBef>
              <a:buClr>
                <a:schemeClr val="tx2"/>
              </a:buClr>
            </a:pPr>
            <a:endParaRPr sz="1500"/>
          </a:p>
          <a:p>
            <a:pPr>
              <a:spcBef>
                <a:spcPts val="450"/>
              </a:spcBef>
              <a:buClr>
                <a:schemeClr val="tx2"/>
              </a:buClr>
              <a:defRPr sz="1500"/>
            </a:pPr>
            <a:r>
              <a:t>Litva</a:t>
            </a:r>
          </a:p>
          <a:p>
            <a:pPr>
              <a:spcBef>
                <a:spcPts val="450"/>
              </a:spcBef>
              <a:buClr>
                <a:schemeClr val="tx2"/>
              </a:buClr>
            </a:pPr>
            <a:endParaRPr sz="1500"/>
          </a:p>
          <a:p>
            <a:pPr>
              <a:spcBef>
                <a:spcPts val="450"/>
              </a:spcBef>
              <a:buClr>
                <a:schemeClr val="tx2"/>
              </a:buClr>
              <a:defRPr sz="1500"/>
            </a:pPr>
            <a:r>
              <a:t>Malta</a:t>
            </a:r>
          </a:p>
          <a:p>
            <a:pPr>
              <a:spcBef>
                <a:spcPts val="450"/>
              </a:spcBef>
              <a:buClr>
                <a:schemeClr val="tx2"/>
              </a:buClr>
            </a:pPr>
            <a:endParaRPr sz="1050"/>
          </a:p>
          <a:p>
            <a:pPr>
              <a:spcBef>
                <a:spcPts val="450"/>
              </a:spcBef>
              <a:buClr>
                <a:schemeClr val="tx2"/>
              </a:buClr>
            </a:pPr>
            <a:endParaRPr sz="1050"/>
          </a:p>
          <a:p>
            <a:pPr>
              <a:spcBef>
                <a:spcPts val="450"/>
              </a:spcBef>
              <a:buClr>
                <a:schemeClr val="tx2"/>
              </a:buClr>
            </a:pPr>
            <a:endParaRPr sz="1500"/>
          </a:p>
          <a:p>
            <a:pPr>
              <a:spcBef>
                <a:spcPts val="450"/>
              </a:spcBef>
              <a:buClr>
                <a:schemeClr val="tx2"/>
              </a:buClr>
            </a:pPr>
            <a:endParaRPr sz="1500"/>
          </a:p>
          <a:p>
            <a:pPr>
              <a:spcBef>
                <a:spcPts val="45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sz="1500"/>
          </a:p>
        </p:txBody>
      </p:sp>
      <p:pic>
        <p:nvPicPr>
          <p:cNvPr id="1024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9" t="11887" r="58257" b="84223"/>
          <a:stretch/>
        </p:blipFill>
        <p:spPr bwMode="auto">
          <a:xfrm>
            <a:off x="2071465" y="1934465"/>
            <a:ext cx="502445" cy="358005"/>
          </a:xfrm>
          <a:prstGeom prst="rect">
            <a:avLst/>
          </a:prstGeom>
          <a:noFill/>
          <a:ln w="3175">
            <a:solidFill>
              <a:schemeClr val="bg2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9" t="43489" r="58257" b="52583"/>
          <a:stretch>
            <a:fillRect/>
          </a:stretch>
        </p:blipFill>
        <p:spPr bwMode="auto">
          <a:xfrm>
            <a:off x="2072656" y="3164804"/>
            <a:ext cx="515819" cy="31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1" t="56557" r="58257" b="39335"/>
          <a:stretch/>
        </p:blipFill>
        <p:spPr bwMode="auto">
          <a:xfrm>
            <a:off x="2084561" y="1334916"/>
            <a:ext cx="502445" cy="321404"/>
          </a:xfrm>
          <a:prstGeom prst="rect">
            <a:avLst/>
          </a:prstGeom>
          <a:noFill/>
          <a:ln w="3175">
            <a:solidFill>
              <a:schemeClr val="bg2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1" t="43988" r="58257" b="52199"/>
          <a:stretch>
            <a:fillRect/>
          </a:stretch>
        </p:blipFill>
        <p:spPr bwMode="auto">
          <a:xfrm>
            <a:off x="2071465" y="2540636"/>
            <a:ext cx="515541" cy="336045"/>
          </a:xfrm>
          <a:prstGeom prst="rect">
            <a:avLst/>
          </a:prstGeom>
          <a:noFill/>
          <a:ln w="3175">
            <a:solidFill>
              <a:schemeClr val="bg2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1" t="20209" r="58257" b="76225"/>
          <a:stretch>
            <a:fillRect/>
          </a:stretch>
        </p:blipFill>
        <p:spPr bwMode="auto">
          <a:xfrm>
            <a:off x="2084562" y="800807"/>
            <a:ext cx="502444" cy="31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AutoShape 6" descr="data:image/png;base64,iVBORw0KGgoAAAANSUhEUgAAARMAAAC3CAMAAAAGjUrGAAAAP1BMVEUjnka+ACf///+9AB8Umz7MVWX99viBv4+WtZy+ABi/k5ePj4/i4uLh2du9AA/FRFbp5ehvtH8Amje0kpWUqZibO5q2AAABEElEQVR4nO3QRxGAQAAEsKP3jn+tqNgZHomElDHnXXKeOae0Mfd1rinbsU8xJacd6pi+a6oYJ06cOHHixIkTJ06cOHHixIkTJ06cOHHixIkTJ06cOHHixIkTJ06cOHHixIkTJ06cOHHixIkTJ06cOHHixIkTJ06cOHHixIkTJ06cOHHixIkTJ06cOHHixIkTJ06cOHHixIkTJ06cOHHixIkTJ06cOHHixIkTJ06cOHHixIkTJ06cOHHixIkTJ06cOHHixIkTJ06cOHHixIkTJ06cOHHixIkTJ06cOHHixIkTJ06cOHHixIkTJ06cOHHixIkTJ06cOHHixIkTJ06cOHHixIkTJ06cOHHixImTv518/gLkJbNaAe8AAAAASUVORK5CYII="/>
          <p:cNvSpPr>
            <a:spLocks noChangeAspect="1" noChangeArrowheads="1"/>
          </p:cNvSpPr>
          <p:nvPr/>
        </p:nvSpPr>
        <p:spPr bwMode="auto">
          <a:xfrm>
            <a:off x="1259682" y="-1034653"/>
            <a:ext cx="3236119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sz="2100"/>
          </a:p>
        </p:txBody>
      </p:sp>
      <p:pic>
        <p:nvPicPr>
          <p:cNvPr id="10257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46" y="3708300"/>
            <a:ext cx="492919" cy="303610"/>
          </a:xfrm>
          <a:prstGeom prst="rect">
            <a:avLst/>
          </a:prstGeom>
          <a:noFill/>
          <a:ln w="3175">
            <a:solidFill>
              <a:schemeClr val="bg2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9" t="32867" r="58257" b="62953"/>
          <a:stretch>
            <a:fillRect/>
          </a:stretch>
        </p:blipFill>
        <p:spPr bwMode="auto">
          <a:xfrm>
            <a:off x="4696425" y="2537715"/>
            <a:ext cx="495708" cy="33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24" y="3713788"/>
            <a:ext cx="494109" cy="30829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" t="28293" r="42021" b="14615"/>
          <a:stretch>
            <a:fillRect/>
          </a:stretch>
        </p:blipFill>
        <p:spPr bwMode="auto">
          <a:xfrm>
            <a:off x="4696425" y="1964353"/>
            <a:ext cx="497305" cy="323850"/>
          </a:xfrm>
          <a:prstGeom prst="rect">
            <a:avLst/>
          </a:prstGeom>
          <a:noFill/>
          <a:ln w="3175">
            <a:solidFill>
              <a:schemeClr val="bg2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4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192" y="3135366"/>
            <a:ext cx="49172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" t="20448" r="7582" b="21518"/>
          <a:stretch>
            <a:fillRect/>
          </a:stretch>
        </p:blipFill>
        <p:spPr bwMode="auto">
          <a:xfrm>
            <a:off x="7394910" y="2540636"/>
            <a:ext cx="497681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5" descr="Image result for kroatien flag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910" y="3138627"/>
            <a:ext cx="490538" cy="320279"/>
          </a:xfrm>
          <a:prstGeom prst="rect">
            <a:avLst/>
          </a:prstGeom>
          <a:noFill/>
          <a:ln w="3175">
            <a:solidFill>
              <a:schemeClr val="bg2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Inhaltsplatzhalter 4"/>
          <p:cNvSpPr txBox="1">
            <a:spLocks/>
          </p:cNvSpPr>
          <p:nvPr/>
        </p:nvSpPr>
        <p:spPr bwMode="auto">
          <a:xfrm>
            <a:off x="5884641" y="582568"/>
            <a:ext cx="1310083" cy="405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30000"/>
              </a:spcBef>
              <a:buClr>
                <a:srgbClr val="00529F"/>
              </a:buClr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31800" indent="-179388" defTabSz="4572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11188" indent="-179388" defTabSz="4572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790575" indent="-179388" defTabSz="457200">
              <a:spcBef>
                <a:spcPct val="3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971550" indent="-179388" defTabSz="457200">
              <a:spcBef>
                <a:spcPct val="30000"/>
              </a:spcBef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428750" indent="-1793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885950" indent="-1793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343150" indent="-1793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800350" indent="-1793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50"/>
              </a:spcBef>
              <a:buClr>
                <a:schemeClr val="tx2"/>
              </a:buClr>
            </a:pPr>
            <a:endParaRPr lang="sk-SK" sz="1050" dirty="0" smtClean="0"/>
          </a:p>
          <a:p>
            <a:pPr>
              <a:spcBef>
                <a:spcPts val="450"/>
              </a:spcBef>
              <a:buClr>
                <a:schemeClr val="tx2"/>
              </a:buClr>
              <a:defRPr sz="1500"/>
            </a:pPr>
            <a:r>
              <a:rPr lang="sk-SK" dirty="0" smtClean="0"/>
              <a:t>Portugalsko </a:t>
            </a:r>
          </a:p>
          <a:p>
            <a:pPr>
              <a:spcBef>
                <a:spcPts val="450"/>
              </a:spcBef>
              <a:buClr>
                <a:schemeClr val="tx2"/>
              </a:buClr>
            </a:pPr>
            <a:endParaRPr lang="sk-SK" sz="1500" dirty="0" smtClean="0"/>
          </a:p>
          <a:p>
            <a:pPr>
              <a:spcBef>
                <a:spcPts val="450"/>
              </a:spcBef>
              <a:buClr>
                <a:schemeClr val="tx2"/>
              </a:buClr>
              <a:defRPr sz="1500"/>
            </a:pPr>
            <a:r>
              <a:rPr lang="sk-SK" dirty="0" smtClean="0"/>
              <a:t>Slovensko</a:t>
            </a:r>
          </a:p>
          <a:p>
            <a:pPr>
              <a:spcBef>
                <a:spcPts val="450"/>
              </a:spcBef>
              <a:buClr>
                <a:schemeClr val="tx2"/>
              </a:buClr>
            </a:pPr>
            <a:endParaRPr lang="sk-SK" sz="1500" dirty="0" smtClean="0"/>
          </a:p>
          <a:p>
            <a:pPr>
              <a:spcBef>
                <a:spcPts val="450"/>
              </a:spcBef>
              <a:buClr>
                <a:schemeClr val="tx2"/>
              </a:buClr>
              <a:defRPr sz="1500"/>
            </a:pPr>
            <a:r>
              <a:rPr lang="sk-SK" dirty="0" smtClean="0"/>
              <a:t>Slovinsko</a:t>
            </a:r>
          </a:p>
          <a:p>
            <a:pPr>
              <a:spcBef>
                <a:spcPts val="450"/>
              </a:spcBef>
              <a:buClr>
                <a:schemeClr val="tx2"/>
              </a:buClr>
            </a:pPr>
            <a:endParaRPr lang="sk-SK" sz="1500" dirty="0" smtClean="0"/>
          </a:p>
          <a:p>
            <a:pPr>
              <a:spcBef>
                <a:spcPts val="450"/>
              </a:spcBef>
              <a:buClr>
                <a:schemeClr val="tx2"/>
              </a:buClr>
              <a:defRPr sz="1500"/>
            </a:pPr>
            <a:r>
              <a:rPr lang="sk-SK" dirty="0" smtClean="0"/>
              <a:t>Španielsko</a:t>
            </a:r>
          </a:p>
          <a:p>
            <a:pPr>
              <a:spcBef>
                <a:spcPts val="450"/>
              </a:spcBef>
              <a:buClr>
                <a:schemeClr val="tx2"/>
              </a:buClr>
            </a:pPr>
            <a:endParaRPr lang="sk-SK" sz="1500" dirty="0" smtClean="0"/>
          </a:p>
          <a:p>
            <a:pPr>
              <a:spcBef>
                <a:spcPts val="450"/>
              </a:spcBef>
              <a:buClr>
                <a:schemeClr val="tx2"/>
              </a:buClr>
              <a:defRPr sz="1500"/>
            </a:pPr>
            <a:r>
              <a:rPr lang="sk-SK" dirty="0" smtClean="0"/>
              <a:t>Chorvátsko</a:t>
            </a:r>
            <a:endParaRPr lang="sk-SK" sz="1500" dirty="0" smtClean="0"/>
          </a:p>
          <a:p>
            <a:pPr>
              <a:spcBef>
                <a:spcPts val="450"/>
              </a:spcBef>
              <a:buClr>
                <a:schemeClr val="tx2"/>
              </a:buClr>
            </a:pPr>
            <a:endParaRPr lang="sk-SK" sz="1500" dirty="0" smtClean="0"/>
          </a:p>
          <a:p>
            <a:pPr>
              <a:spcBef>
                <a:spcPts val="450"/>
              </a:spcBef>
              <a:buClr>
                <a:schemeClr val="tx2"/>
              </a:buClr>
              <a:defRPr sz="1500"/>
            </a:pPr>
            <a:r>
              <a:rPr lang="sk-SK" dirty="0" smtClean="0"/>
              <a:t>Maďarsko</a:t>
            </a:r>
            <a:endParaRPr lang="sk-SK" sz="1500" dirty="0" smtClean="0"/>
          </a:p>
          <a:p>
            <a:pPr>
              <a:spcBef>
                <a:spcPts val="45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sk-SK" sz="1500" dirty="0" smtClean="0"/>
          </a:p>
          <a:p>
            <a:pPr>
              <a:spcBef>
                <a:spcPts val="45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sk-SK" sz="1500" dirty="0"/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910" y="1952231"/>
            <a:ext cx="482888" cy="32601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10" descr="http://upload.wikimedia.org/wikipedia/commons/thumb/5/5c/Flag_of_Portugal.svg/2000px-Flag_of_Portugal.sv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16" y="807024"/>
            <a:ext cx="484584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9" t="56340" r="58257" b="39629"/>
          <a:stretch>
            <a:fillRect/>
          </a:stretch>
        </p:blipFill>
        <p:spPr bwMode="auto">
          <a:xfrm>
            <a:off x="4690811" y="800807"/>
            <a:ext cx="494109" cy="33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736" y="1323796"/>
            <a:ext cx="494109" cy="33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30" y="1327186"/>
            <a:ext cx="481086" cy="329134"/>
          </a:xfrm>
          <a:prstGeom prst="rect">
            <a:avLst/>
          </a:prstGeom>
          <a:ln w="3175">
            <a:solidFill>
              <a:schemeClr val="bg2">
                <a:lumMod val="6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3E7C0E-B0C4-4DB4-52A3-EE114B4851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94910" y="3727634"/>
            <a:ext cx="497681" cy="3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9"/>
          <p:cNvSpPr>
            <a:spLocks noChangeArrowheads="1"/>
          </p:cNvSpPr>
          <p:nvPr/>
        </p:nvSpPr>
        <p:spPr bwMode="auto">
          <a:xfrm>
            <a:off x="1043608" y="897732"/>
            <a:ext cx="1530523" cy="732235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de-DE" sz="1500" b="1" dirty="0" smtClean="0">
                <a:solidFill>
                  <a:schemeClr val="tx2"/>
                </a:solidFill>
                <a:latin typeface="+mj-lt"/>
              </a:rPr>
              <a:t>E</a:t>
            </a:r>
            <a:r>
              <a:rPr lang="sk-SK" altLang="de-DE" sz="1500" b="1" dirty="0" err="1" smtClean="0">
                <a:solidFill>
                  <a:schemeClr val="tx2"/>
                </a:solidFill>
                <a:latin typeface="+mj-lt"/>
              </a:rPr>
              <a:t>urópsky</a:t>
            </a:r>
            <a:r>
              <a:rPr lang="sk-SK" altLang="de-DE" sz="1500" b="1" dirty="0" smtClean="0">
                <a:solidFill>
                  <a:schemeClr val="tx2"/>
                </a:solidFill>
                <a:latin typeface="+mj-lt"/>
              </a:rPr>
              <a:t> </a:t>
            </a:r>
          </a:p>
          <a:p>
            <a:pPr algn="ctr" eaLnBrk="1" hangingPunct="1">
              <a:defRPr/>
            </a:pPr>
            <a:r>
              <a:rPr lang="sk-SK" altLang="de-DE" sz="1500" b="1" dirty="0" smtClean="0">
                <a:solidFill>
                  <a:schemeClr val="tx2"/>
                </a:solidFill>
                <a:latin typeface="+mj-lt"/>
              </a:rPr>
              <a:t>sociálny dialóg</a:t>
            </a:r>
            <a:endParaRPr lang="da-DK" altLang="de-DE" sz="15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339" name="AutoShape 11"/>
          <p:cNvSpPr>
            <a:spLocks noChangeArrowheads="1"/>
          </p:cNvSpPr>
          <p:nvPr/>
        </p:nvSpPr>
        <p:spPr bwMode="auto">
          <a:xfrm>
            <a:off x="1562101" y="3651647"/>
            <a:ext cx="727472" cy="74295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sk-SK" altLang="de-DE" sz="1500" b="1" dirty="0" smtClean="0">
                <a:solidFill>
                  <a:schemeClr val="tx2"/>
                </a:solidFill>
                <a:latin typeface="+mj-lt"/>
              </a:rPr>
              <a:t>Malé</a:t>
            </a:r>
            <a:r>
              <a:rPr lang="de-DE" altLang="de-DE" sz="15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de-DE" altLang="de-DE" sz="1500" b="1" dirty="0">
                <a:solidFill>
                  <a:schemeClr val="tx2"/>
                </a:solidFill>
                <a:latin typeface="+mj-lt"/>
              </a:rPr>
              <a:t>&amp; </a:t>
            </a:r>
            <a:r>
              <a:rPr lang="de-DE" altLang="de-DE" sz="1500" b="1" dirty="0" smtClean="0">
                <a:solidFill>
                  <a:schemeClr val="tx2"/>
                </a:solidFill>
                <a:latin typeface="+mj-lt"/>
              </a:rPr>
              <a:t>mi</a:t>
            </a:r>
            <a:r>
              <a:rPr lang="sk-SK" altLang="de-DE" sz="1500" b="1" dirty="0" smtClean="0">
                <a:solidFill>
                  <a:schemeClr val="tx2"/>
                </a:solidFill>
                <a:latin typeface="+mj-lt"/>
              </a:rPr>
              <a:t>k</a:t>
            </a:r>
            <a:r>
              <a:rPr lang="de-DE" altLang="de-DE" sz="1500" b="1" dirty="0" err="1" smtClean="0">
                <a:solidFill>
                  <a:schemeClr val="tx2"/>
                </a:solidFill>
                <a:latin typeface="+mj-lt"/>
              </a:rPr>
              <a:t>ro</a:t>
            </a:r>
            <a:r>
              <a:rPr lang="de-DE" altLang="de-DE" sz="1500" b="1" dirty="0" smtClean="0">
                <a:solidFill>
                  <a:schemeClr val="tx2"/>
                </a:solidFill>
                <a:latin typeface="+mj-lt"/>
              </a:rPr>
              <a:t> </a:t>
            </a:r>
            <a:endParaRPr lang="de-DE" altLang="de-DE" sz="1500" b="1" dirty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sk-SK" altLang="de-DE" sz="1500" b="1" dirty="0" smtClean="0">
                <a:solidFill>
                  <a:schemeClr val="tx2"/>
                </a:solidFill>
                <a:latin typeface="+mj-lt"/>
              </a:rPr>
              <a:t>podniky</a:t>
            </a:r>
            <a:endParaRPr lang="da-DK" altLang="de-DE" sz="15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467544" y="216207"/>
            <a:ext cx="7559873" cy="367200"/>
          </a:xfrm>
        </p:spPr>
        <p:txBody>
          <a:bodyPr/>
          <a:lstStyle/>
          <a:p>
            <a:r>
              <a:rPr lang="sk-SK" altLang="de-DE" sz="2400" dirty="0" smtClean="0">
                <a:ea typeface="ＭＳ Ｐゴシック" panose="020B0600070205080204" pitchFamily="34" charset="-128"/>
              </a:rPr>
              <a:t>Cieľové skupiny </a:t>
            </a:r>
            <a:r>
              <a:rPr lang="en-GB" altLang="de-DE" sz="2400" dirty="0" err="1" smtClean="0">
                <a:ea typeface="ＭＳ Ｐゴシック" panose="020B0600070205080204" pitchFamily="34" charset="-128"/>
              </a:rPr>
              <a:t>OiRA</a:t>
            </a:r>
            <a:r>
              <a:rPr lang="en-GB" altLang="de-DE" sz="2400" dirty="0" smtClean="0">
                <a:ea typeface="ＭＳ Ｐゴシック" panose="020B0600070205080204" pitchFamily="34" charset="-128"/>
              </a:rPr>
              <a:t> – </a:t>
            </a:r>
            <a:r>
              <a:rPr lang="sk-SK" altLang="de-DE" sz="2400" dirty="0" smtClean="0">
                <a:ea typeface="ＭＳ Ｐゴシック" panose="020B0600070205080204" pitchFamily="34" charset="-128"/>
              </a:rPr>
              <a:t>všeobecne</a:t>
            </a:r>
            <a:r>
              <a:rPr lang="en-GB" altLang="de-DE" sz="2400" dirty="0" smtClean="0">
                <a:ea typeface="ＭＳ Ｐゴシック" panose="020B0600070205080204" pitchFamily="34" charset="-128"/>
              </a:rPr>
              <a:t> </a:t>
            </a:r>
            <a:endParaRPr lang="en-US" altLang="de-DE" sz="2400" dirty="0">
              <a:ea typeface="ＭＳ Ｐゴシック" panose="020B0600070205080204" pitchFamily="34" charset="-128"/>
            </a:endParaRPr>
          </a:p>
        </p:txBody>
      </p:sp>
      <p:sp>
        <p:nvSpPr>
          <p:cNvPr id="12293" name="TextBox 2"/>
          <p:cNvSpPr txBox="1">
            <a:spLocks noChangeArrowheads="1"/>
          </p:cNvSpPr>
          <p:nvPr/>
        </p:nvSpPr>
        <p:spPr bwMode="auto">
          <a:xfrm>
            <a:off x="3844529" y="822722"/>
            <a:ext cx="3698081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30000"/>
              </a:spcBef>
              <a:buClr>
                <a:srgbClr val="00529F"/>
              </a:buClr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de-DE" altLang="de-DE" sz="1350" b="0" dirty="0">
                <a:solidFill>
                  <a:schemeClr val="tx1"/>
                </a:solidFill>
              </a:rPr>
              <a:t>43 </a:t>
            </a:r>
            <a:r>
              <a:rPr lang="de-DE" altLang="de-DE" sz="1350" b="0" dirty="0" smtClean="0">
                <a:solidFill>
                  <a:schemeClr val="tx1"/>
                </a:solidFill>
              </a:rPr>
              <a:t>se</a:t>
            </a:r>
            <a:r>
              <a:rPr lang="sk-SK" altLang="de-DE" sz="1350" b="0" dirty="0" err="1" smtClean="0">
                <a:solidFill>
                  <a:schemeClr val="tx1"/>
                </a:solidFill>
              </a:rPr>
              <a:t>ktorov</a:t>
            </a:r>
            <a:endParaRPr lang="de-DE" altLang="de-DE" sz="135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sk-SK" altLang="de-DE" sz="1350" b="0" dirty="0" smtClean="0">
                <a:solidFill>
                  <a:schemeClr val="tx1"/>
                </a:solidFill>
              </a:rPr>
              <a:t>Už zapojení:</a:t>
            </a:r>
            <a:r>
              <a:rPr lang="de-DE" altLang="de-DE" sz="1350" b="0" dirty="0" smtClean="0">
                <a:solidFill>
                  <a:schemeClr val="tx1"/>
                </a:solidFill>
              </a:rPr>
              <a:t> </a:t>
            </a:r>
            <a:r>
              <a:rPr lang="sk-SK" altLang="de-DE" sz="1350" b="0" dirty="0" smtClean="0">
                <a:solidFill>
                  <a:schemeClr val="tx1"/>
                </a:solidFill>
              </a:rPr>
              <a:t>súkromné bezpečnostné služby</a:t>
            </a:r>
            <a:r>
              <a:rPr lang="de-DE" altLang="de-DE" sz="1350" b="0" dirty="0" smtClean="0">
                <a:solidFill>
                  <a:schemeClr val="tx1"/>
                </a:solidFill>
              </a:rPr>
              <a:t>, </a:t>
            </a:r>
            <a:r>
              <a:rPr lang="sk-SK" altLang="de-DE" sz="1350" b="0" dirty="0" smtClean="0">
                <a:solidFill>
                  <a:schemeClr val="tx1"/>
                </a:solidFill>
              </a:rPr>
              <a:t>umenie a zábava</a:t>
            </a:r>
            <a:r>
              <a:rPr lang="de-DE" altLang="de-DE" sz="1350" b="0" dirty="0" smtClean="0">
                <a:solidFill>
                  <a:schemeClr val="tx1"/>
                </a:solidFill>
              </a:rPr>
              <a:t>, </a:t>
            </a:r>
            <a:r>
              <a:rPr lang="sk-SK" altLang="de-DE" sz="1350" b="0" dirty="0" smtClean="0">
                <a:solidFill>
                  <a:schemeClr val="tx1"/>
                </a:solidFill>
              </a:rPr>
              <a:t>spracovanie kože</a:t>
            </a:r>
            <a:r>
              <a:rPr lang="de-DE" altLang="de-DE" sz="1350" b="0" dirty="0" smtClean="0">
                <a:solidFill>
                  <a:schemeClr val="tx1"/>
                </a:solidFill>
              </a:rPr>
              <a:t>, </a:t>
            </a:r>
            <a:r>
              <a:rPr lang="sk-SK" altLang="de-DE" sz="1350" b="0" dirty="0" smtClean="0">
                <a:solidFill>
                  <a:schemeClr val="tx1"/>
                </a:solidFill>
              </a:rPr>
              <a:t>kaderníci</a:t>
            </a:r>
            <a:r>
              <a:rPr lang="de-DE" altLang="de-DE" sz="1350" b="0" dirty="0" smtClean="0">
                <a:solidFill>
                  <a:schemeClr val="tx1"/>
                </a:solidFill>
              </a:rPr>
              <a:t>, </a:t>
            </a:r>
            <a:r>
              <a:rPr lang="sk-SK" altLang="de-DE" sz="1350" b="0" dirty="0" smtClean="0">
                <a:solidFill>
                  <a:schemeClr val="tx1"/>
                </a:solidFill>
              </a:rPr>
              <a:t>upratovacie služby</a:t>
            </a:r>
            <a:r>
              <a:rPr lang="de-DE" altLang="de-DE" sz="1350" b="0" dirty="0" smtClean="0">
                <a:solidFill>
                  <a:schemeClr val="tx1"/>
                </a:solidFill>
              </a:rPr>
              <a:t>, </a:t>
            </a:r>
            <a:r>
              <a:rPr lang="sk-SK" altLang="de-DE" sz="1350" b="0" dirty="0" smtClean="0">
                <a:solidFill>
                  <a:schemeClr val="tx1"/>
                </a:solidFill>
              </a:rPr>
              <a:t>šport</a:t>
            </a:r>
            <a:r>
              <a:rPr lang="de-DE" altLang="de-DE" sz="1350" b="0" dirty="0" smtClean="0">
                <a:solidFill>
                  <a:schemeClr val="tx1"/>
                </a:solidFill>
              </a:rPr>
              <a:t>, </a:t>
            </a:r>
            <a:r>
              <a:rPr lang="de-DE" altLang="de-DE" sz="1350" b="0" dirty="0">
                <a:solidFill>
                  <a:schemeClr val="tx1"/>
                </a:solidFill>
              </a:rPr>
              <a:t>HORECA, </a:t>
            </a:r>
            <a:r>
              <a:rPr lang="sk-SK" altLang="de-DE" sz="1350" b="0" dirty="0" smtClean="0">
                <a:solidFill>
                  <a:schemeClr val="tx1"/>
                </a:solidFill>
              </a:rPr>
              <a:t>vzdelávanie</a:t>
            </a:r>
            <a:r>
              <a:rPr lang="de-DE" altLang="de-DE" sz="1350" b="0" dirty="0" smtClean="0">
                <a:solidFill>
                  <a:schemeClr val="tx1"/>
                </a:solidFill>
              </a:rPr>
              <a:t>, </a:t>
            </a:r>
            <a:r>
              <a:rPr lang="de-DE" altLang="de-DE" sz="1350" b="0" dirty="0" err="1" smtClean="0">
                <a:solidFill>
                  <a:schemeClr val="tx1"/>
                </a:solidFill>
              </a:rPr>
              <a:t>audiov</a:t>
            </a:r>
            <a:r>
              <a:rPr lang="sk-SK" altLang="de-DE" sz="1350" b="0" dirty="0" err="1" smtClean="0">
                <a:solidFill>
                  <a:schemeClr val="tx1"/>
                </a:solidFill>
              </a:rPr>
              <a:t>ízia</a:t>
            </a:r>
            <a:r>
              <a:rPr lang="de-DE" altLang="de-DE" sz="1350" b="0" dirty="0" smtClean="0">
                <a:solidFill>
                  <a:schemeClr val="tx1"/>
                </a:solidFill>
              </a:rPr>
              <a:t>, </a:t>
            </a:r>
            <a:r>
              <a:rPr lang="sk-SK" altLang="de-DE" sz="1350" b="0" dirty="0" smtClean="0">
                <a:solidFill>
                  <a:schemeClr val="tx1"/>
                </a:solidFill>
              </a:rPr>
              <a:t>poľnohospodárstvo</a:t>
            </a:r>
            <a:endParaRPr lang="en-GB" altLang="de-DE" sz="1350" b="0" dirty="0">
              <a:solidFill>
                <a:schemeClr val="tx1"/>
              </a:solidFill>
            </a:endParaRPr>
          </a:p>
        </p:txBody>
      </p:sp>
      <p:sp>
        <p:nvSpPr>
          <p:cNvPr id="12294" name="TextBox 37"/>
          <p:cNvSpPr txBox="1">
            <a:spLocks noChangeArrowheads="1"/>
          </p:cNvSpPr>
          <p:nvPr/>
        </p:nvSpPr>
        <p:spPr bwMode="auto">
          <a:xfrm>
            <a:off x="3820923" y="3886766"/>
            <a:ext cx="369927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30000"/>
              </a:spcBef>
              <a:buClr>
                <a:srgbClr val="00529F"/>
              </a:buClr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sk-SK" altLang="de-DE" sz="1350" b="0" dirty="0" smtClean="0">
                <a:solidFill>
                  <a:schemeClr val="tx1"/>
                </a:solidFill>
              </a:rPr>
              <a:t>c</a:t>
            </a:r>
            <a:r>
              <a:rPr lang="da-DK" altLang="de-DE" sz="1350" b="0" dirty="0" smtClean="0">
                <a:solidFill>
                  <a:schemeClr val="tx1"/>
                </a:solidFill>
              </a:rPr>
              <a:t>ca</a:t>
            </a:r>
            <a:r>
              <a:rPr lang="da-DK" altLang="de-DE" sz="1350" b="0" dirty="0">
                <a:solidFill>
                  <a:schemeClr val="tx1"/>
                </a:solidFill>
              </a:rPr>
              <a:t>. 19 </a:t>
            </a:r>
            <a:r>
              <a:rPr lang="da-DK" altLang="de-DE" sz="1350" b="0" dirty="0" smtClean="0">
                <a:solidFill>
                  <a:schemeClr val="tx1"/>
                </a:solidFill>
              </a:rPr>
              <a:t>mili</a:t>
            </a:r>
            <a:r>
              <a:rPr lang="sk-SK" altLang="de-DE" sz="1350" b="0" dirty="0" err="1" smtClean="0">
                <a:solidFill>
                  <a:schemeClr val="tx1"/>
                </a:solidFill>
              </a:rPr>
              <a:t>ónov</a:t>
            </a:r>
            <a:r>
              <a:rPr lang="da-DK" altLang="de-DE" sz="1350" b="0" dirty="0" smtClean="0">
                <a:solidFill>
                  <a:schemeClr val="tx1"/>
                </a:solidFill>
              </a:rPr>
              <a:t> </a:t>
            </a:r>
            <a:r>
              <a:rPr lang="sk-SK" altLang="de-DE" sz="1350" b="0" dirty="0" smtClean="0">
                <a:solidFill>
                  <a:schemeClr val="tx1"/>
                </a:solidFill>
              </a:rPr>
              <a:t>malých a </a:t>
            </a:r>
            <a:r>
              <a:rPr lang="sk-SK" altLang="de-DE" sz="1350" b="0" dirty="0" err="1" smtClean="0">
                <a:solidFill>
                  <a:schemeClr val="tx1"/>
                </a:solidFill>
              </a:rPr>
              <a:t>mikro</a:t>
            </a:r>
            <a:r>
              <a:rPr lang="sk-SK" altLang="de-DE" sz="1350" b="0" dirty="0" smtClean="0">
                <a:solidFill>
                  <a:schemeClr val="tx1"/>
                </a:solidFill>
              </a:rPr>
              <a:t> podnikov </a:t>
            </a:r>
            <a:r>
              <a:rPr lang="en-GB" altLang="de-DE" sz="1350" b="0" dirty="0" smtClean="0">
                <a:solidFill>
                  <a:schemeClr val="tx1"/>
                </a:solidFill>
              </a:rPr>
              <a:t>(</a:t>
            </a:r>
            <a:r>
              <a:rPr lang="en-GB" altLang="de-DE" sz="1350" b="0" dirty="0">
                <a:solidFill>
                  <a:schemeClr val="tx1"/>
                </a:solidFill>
              </a:rPr>
              <a:t>1-50 </a:t>
            </a:r>
            <a:r>
              <a:rPr lang="sk-SK" altLang="de-DE" sz="1350" b="0" dirty="0" smtClean="0">
                <a:solidFill>
                  <a:schemeClr val="tx1"/>
                </a:solidFill>
              </a:rPr>
              <a:t>zamestnancov)</a:t>
            </a:r>
            <a:endParaRPr lang="da-DK" altLang="de-DE" sz="1350" b="0" dirty="0">
              <a:solidFill>
                <a:schemeClr val="tx1"/>
              </a:solidFill>
            </a:endParaRPr>
          </a:p>
        </p:txBody>
      </p:sp>
      <p:sp>
        <p:nvSpPr>
          <p:cNvPr id="14343" name="AutoShape 9"/>
          <p:cNvSpPr>
            <a:spLocks noChangeArrowheads="1"/>
          </p:cNvSpPr>
          <p:nvPr/>
        </p:nvSpPr>
        <p:spPr bwMode="auto">
          <a:xfrm>
            <a:off x="1385888" y="2200275"/>
            <a:ext cx="1188244" cy="972741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sk-SK" altLang="de-DE" sz="1500" b="1" dirty="0" smtClean="0">
                <a:solidFill>
                  <a:schemeClr val="tx2"/>
                </a:solidFill>
                <a:latin typeface="+mj-lt"/>
              </a:rPr>
              <a:t>Členské štáty</a:t>
            </a:r>
            <a:r>
              <a:rPr lang="es-ES" altLang="de-DE" sz="15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s-ES" altLang="de-DE" sz="1500" b="1" dirty="0">
                <a:solidFill>
                  <a:schemeClr val="tx2"/>
                </a:solidFill>
                <a:latin typeface="+mj-lt"/>
              </a:rPr>
              <a:t>&amp;</a:t>
            </a:r>
          </a:p>
          <a:p>
            <a:pPr algn="ctr" eaLnBrk="1" hangingPunct="1">
              <a:defRPr/>
            </a:pPr>
            <a:r>
              <a:rPr lang="es-ES" altLang="de-DE" sz="15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sk-SK" altLang="de-DE" sz="1500" b="1" dirty="0" smtClean="0">
                <a:solidFill>
                  <a:schemeClr val="tx2"/>
                </a:solidFill>
                <a:latin typeface="+mj-lt"/>
              </a:rPr>
              <a:t>krajiny </a:t>
            </a:r>
            <a:r>
              <a:rPr lang="es-ES" altLang="de-DE" sz="1500" b="1" dirty="0" smtClean="0">
                <a:solidFill>
                  <a:schemeClr val="tx2"/>
                </a:solidFill>
                <a:latin typeface="+mj-lt"/>
              </a:rPr>
              <a:t>EFTA </a:t>
            </a:r>
            <a:endParaRPr lang="de-DE" altLang="de-DE" sz="15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296" name="TextBox 2"/>
          <p:cNvSpPr txBox="1">
            <a:spLocks noChangeArrowheads="1"/>
          </p:cNvSpPr>
          <p:nvPr/>
        </p:nvSpPr>
        <p:spPr bwMode="auto">
          <a:xfrm>
            <a:off x="3844529" y="2202318"/>
            <a:ext cx="4021931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30000"/>
              </a:spcBef>
              <a:buClr>
                <a:srgbClr val="00529F"/>
              </a:buClr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sk-SK" altLang="de-DE" sz="1350" b="0" dirty="0" smtClean="0">
                <a:solidFill>
                  <a:schemeClr val="tx1"/>
                </a:solidFill>
              </a:rPr>
              <a:t>Prístupná pre všetkých</a:t>
            </a:r>
            <a:r>
              <a:rPr lang="en-GB" altLang="de-DE" sz="1350" b="0" dirty="0" smtClean="0">
                <a:solidFill>
                  <a:schemeClr val="tx1"/>
                </a:solidFill>
              </a:rPr>
              <a:t> </a:t>
            </a:r>
            <a:r>
              <a:rPr lang="en-GB" altLang="de-DE" sz="1350" b="0" dirty="0">
                <a:solidFill>
                  <a:schemeClr val="tx1"/>
                </a:solidFill>
              </a:rPr>
              <a:t>27 </a:t>
            </a:r>
            <a:r>
              <a:rPr lang="sk-SK" altLang="de-DE" sz="1350" b="0" dirty="0" smtClean="0">
                <a:solidFill>
                  <a:schemeClr val="tx1"/>
                </a:solidFill>
              </a:rPr>
              <a:t>členských štátov EÚ </a:t>
            </a:r>
            <a:r>
              <a:rPr lang="en-GB" altLang="de-DE" sz="1350" b="0" dirty="0" smtClean="0">
                <a:solidFill>
                  <a:schemeClr val="tx1"/>
                </a:solidFill>
              </a:rPr>
              <a:t>a </a:t>
            </a:r>
            <a:r>
              <a:rPr lang="sk-SK" altLang="de-DE" sz="1350" b="0" dirty="0" smtClean="0">
                <a:solidFill>
                  <a:schemeClr val="tx1"/>
                </a:solidFill>
              </a:rPr>
              <a:t>krajín </a:t>
            </a:r>
            <a:r>
              <a:rPr lang="en-GB" altLang="de-DE" sz="1350" b="0" dirty="0" smtClean="0">
                <a:solidFill>
                  <a:schemeClr val="tx1"/>
                </a:solidFill>
              </a:rPr>
              <a:t>EFTA </a:t>
            </a:r>
            <a:r>
              <a:rPr lang="sk-SK" altLang="de-DE" sz="1350" b="0" dirty="0" smtClean="0">
                <a:solidFill>
                  <a:schemeClr val="tx1"/>
                </a:solidFill>
              </a:rPr>
              <a:t>ako aj kandidátov na rozšírenie </a:t>
            </a:r>
            <a:r>
              <a:rPr lang="en-GB" altLang="de-DE" sz="1350" b="0" dirty="0" smtClean="0">
                <a:solidFill>
                  <a:schemeClr val="tx1"/>
                </a:solidFill>
              </a:rPr>
              <a:t>E</a:t>
            </a:r>
            <a:r>
              <a:rPr lang="sk-SK" altLang="de-DE" sz="1350" b="0" dirty="0" smtClean="0">
                <a:solidFill>
                  <a:schemeClr val="tx1"/>
                </a:solidFill>
              </a:rPr>
              <a:t>Ú</a:t>
            </a:r>
            <a:r>
              <a:rPr lang="en-GB" altLang="de-DE" sz="1350" b="0" dirty="0" smtClean="0">
                <a:solidFill>
                  <a:schemeClr val="tx1"/>
                </a:solidFill>
              </a:rPr>
              <a:t> </a:t>
            </a:r>
            <a:endParaRPr lang="en-GB" altLang="de-DE" sz="135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de-DE" altLang="de-DE" sz="1350" b="0" dirty="0" err="1" smtClean="0">
                <a:solidFill>
                  <a:schemeClr val="tx1"/>
                </a:solidFill>
              </a:rPr>
              <a:t>Ministe</a:t>
            </a:r>
            <a:r>
              <a:rPr lang="sk-SK" altLang="de-DE" sz="1350" b="0" dirty="0" err="1" smtClean="0">
                <a:solidFill>
                  <a:schemeClr val="tx1"/>
                </a:solidFill>
              </a:rPr>
              <a:t>rstvá</a:t>
            </a:r>
            <a:r>
              <a:rPr lang="sk-SK" altLang="de-DE" sz="1350" b="0" dirty="0" smtClean="0">
                <a:solidFill>
                  <a:schemeClr val="tx1"/>
                </a:solidFill>
              </a:rPr>
              <a:t> </a:t>
            </a:r>
            <a:r>
              <a:rPr lang="de-DE" altLang="de-DE" sz="1350" b="0" dirty="0" smtClean="0">
                <a:solidFill>
                  <a:schemeClr val="tx1"/>
                </a:solidFill>
              </a:rPr>
              <a:t>&amp; </a:t>
            </a:r>
            <a:r>
              <a:rPr lang="sk-SK" altLang="de-DE" sz="1350" b="0" dirty="0" smtClean="0">
                <a:solidFill>
                  <a:schemeClr val="tx1"/>
                </a:solidFill>
              </a:rPr>
              <a:t>orgány inšpekcie práce, úradov verejného zdravotníctva</a:t>
            </a:r>
            <a:endParaRPr lang="en-US" altLang="de-DE" sz="1350" b="0" dirty="0"/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altLang="de-DE" sz="1350" b="0" dirty="0" err="1" smtClean="0">
                <a:solidFill>
                  <a:schemeClr val="tx1"/>
                </a:solidFill>
              </a:rPr>
              <a:t>Soci</a:t>
            </a:r>
            <a:r>
              <a:rPr lang="sk-SK" altLang="de-DE" sz="1350" b="0" dirty="0" smtClean="0">
                <a:solidFill>
                  <a:schemeClr val="tx1"/>
                </a:solidFill>
              </a:rPr>
              <a:t>á</a:t>
            </a:r>
            <a:r>
              <a:rPr lang="en-GB" altLang="de-DE" sz="1350" b="0" dirty="0" smtClean="0">
                <a:solidFill>
                  <a:schemeClr val="tx1"/>
                </a:solidFill>
              </a:rPr>
              <a:t>l</a:t>
            </a:r>
            <a:r>
              <a:rPr lang="sk-SK" altLang="de-DE" sz="1350" b="0" dirty="0" err="1" smtClean="0">
                <a:solidFill>
                  <a:schemeClr val="tx1"/>
                </a:solidFill>
              </a:rPr>
              <a:t>ni</a:t>
            </a:r>
            <a:r>
              <a:rPr lang="en-GB" altLang="de-DE" sz="1350" b="0" dirty="0" smtClean="0">
                <a:solidFill>
                  <a:schemeClr val="tx1"/>
                </a:solidFill>
              </a:rPr>
              <a:t> partner</a:t>
            </a:r>
            <a:r>
              <a:rPr lang="sk-SK" altLang="de-DE" sz="1350" b="0" dirty="0" smtClean="0">
                <a:solidFill>
                  <a:schemeClr val="tx1"/>
                </a:solidFill>
              </a:rPr>
              <a:t>i</a:t>
            </a:r>
            <a:r>
              <a:rPr lang="en-GB" altLang="de-DE" sz="1350" b="0" dirty="0" smtClean="0">
                <a:solidFill>
                  <a:schemeClr val="tx1"/>
                </a:solidFill>
              </a:rPr>
              <a:t> (</a:t>
            </a:r>
            <a:r>
              <a:rPr lang="sk-SK" altLang="de-DE" sz="1350" b="0" dirty="0" smtClean="0">
                <a:solidFill>
                  <a:schemeClr val="tx1"/>
                </a:solidFill>
              </a:rPr>
              <a:t>ak je k dispozícii nástroj Európskeho sektorového sociálneho dialógu)</a:t>
            </a:r>
            <a:endParaRPr lang="en-GB" altLang="de-DE" b="0" dirty="0">
              <a:solidFill>
                <a:schemeClr val="tx1"/>
              </a:solidFill>
            </a:endParaRPr>
          </a:p>
        </p:txBody>
      </p:sp>
      <p:pic>
        <p:nvPicPr>
          <p:cNvPr id="1229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3651647"/>
            <a:ext cx="810816" cy="79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535" y="2259806"/>
            <a:ext cx="860822" cy="85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810" y="913210"/>
            <a:ext cx="8763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563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74464" y="195526"/>
            <a:ext cx="6306741" cy="367904"/>
          </a:xfrm>
        </p:spPr>
        <p:txBody>
          <a:bodyPr/>
          <a:lstStyle/>
          <a:p>
            <a:pPr>
              <a:lnSpc>
                <a:spcPct val="150000"/>
              </a:lnSpc>
              <a:defRPr sz="2400">
                <a:ea typeface="ＭＳ Ｐゴシック" panose="020B0600070205080204" pitchFamily="34" charset="-128"/>
              </a:defRPr>
            </a:pPr>
            <a:r>
              <a:rPr lang="sk-SK" sz="2000" dirty="0" smtClean="0"/>
              <a:t>Čo</a:t>
            </a:r>
            <a:r>
              <a:rPr lang="sk-SK" dirty="0" smtClean="0"/>
              <a:t> </a:t>
            </a:r>
            <a:r>
              <a:rPr lang="sk-SK" sz="2000" dirty="0" smtClean="0"/>
              <a:t>očakáva</a:t>
            </a:r>
            <a:r>
              <a:rPr lang="sk-SK" dirty="0" smtClean="0"/>
              <a:t> </a:t>
            </a:r>
            <a:r>
              <a:rPr lang="sk-SK" sz="2000" dirty="0" smtClean="0"/>
              <a:t>EU-OSHA</a:t>
            </a:r>
            <a:r>
              <a:rPr lang="sk-SK" dirty="0" smtClean="0"/>
              <a:t> </a:t>
            </a:r>
            <a:r>
              <a:rPr lang="sk-SK" sz="2000" dirty="0" smtClean="0"/>
              <a:t>od OiRA partnerov</a:t>
            </a:r>
            <a:endParaRPr lang="sk-SK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547813" y="1006079"/>
            <a:ext cx="1565672" cy="1512094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sz="1350"/>
          </a:p>
        </p:txBody>
      </p:sp>
      <p:sp>
        <p:nvSpPr>
          <p:cNvPr id="20" name="Rectangle 19"/>
          <p:cNvSpPr/>
          <p:nvPr/>
        </p:nvSpPr>
        <p:spPr bwMode="auto">
          <a:xfrm>
            <a:off x="1533525" y="1409701"/>
            <a:ext cx="1658541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sz="135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endParaRPr sz="135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endParaRPr sz="135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>
              <a:defRPr sz="135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pPr>
            <a:r>
              <a:t>Prijatie filozofie OiRA</a:t>
            </a:r>
            <a:endParaRPr sz="135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3392091" y="1001316"/>
            <a:ext cx="1565672" cy="1512094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sz="1350"/>
          </a:p>
        </p:txBody>
      </p:sp>
      <p:sp>
        <p:nvSpPr>
          <p:cNvPr id="22" name="Rectangle 21"/>
          <p:cNvSpPr/>
          <p:nvPr/>
        </p:nvSpPr>
        <p:spPr bwMode="auto">
          <a:xfrm>
            <a:off x="3484960" y="1409701"/>
            <a:ext cx="1403747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sz="135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endParaRPr sz="135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endParaRPr sz="135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>
              <a:defRPr sz="135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pPr>
            <a:r>
              <a:t>Vývoj nástrojov</a:t>
            </a:r>
            <a:endParaRPr sz="135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219700" y="1000125"/>
            <a:ext cx="1566863" cy="1512094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sk-SK" sz="135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5091112" y="2014538"/>
            <a:ext cx="1824038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35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pPr>
            <a:r>
              <a:rPr lang="sk-SK" dirty="0" smtClean="0"/>
              <a:t>Zapojenie sociálnych partnerov</a:t>
            </a:r>
            <a:endParaRPr lang="sk-SK" sz="1350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1547813" y="2845594"/>
            <a:ext cx="1565672" cy="1512094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sz="1350"/>
          </a:p>
        </p:txBody>
      </p:sp>
      <p:sp>
        <p:nvSpPr>
          <p:cNvPr id="28" name="Rounded Rectangle 27"/>
          <p:cNvSpPr/>
          <p:nvPr/>
        </p:nvSpPr>
        <p:spPr bwMode="auto">
          <a:xfrm>
            <a:off x="3383757" y="2842023"/>
            <a:ext cx="1565672" cy="1512094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sz="1350"/>
          </a:p>
        </p:txBody>
      </p:sp>
      <p:sp>
        <p:nvSpPr>
          <p:cNvPr id="29" name="Rounded Rectangle 28"/>
          <p:cNvSpPr/>
          <p:nvPr/>
        </p:nvSpPr>
        <p:spPr bwMode="auto">
          <a:xfrm>
            <a:off x="5219701" y="2842023"/>
            <a:ext cx="1621631" cy="1512094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sz="1350"/>
          </a:p>
        </p:txBody>
      </p:sp>
      <p:sp>
        <p:nvSpPr>
          <p:cNvPr id="31" name="Rectangle 30"/>
          <p:cNvSpPr/>
          <p:nvPr/>
        </p:nvSpPr>
        <p:spPr bwMode="auto">
          <a:xfrm>
            <a:off x="1519238" y="3925491"/>
            <a:ext cx="1658541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35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pPr>
            <a:r>
              <a:t>Potvrdzovanie expertmi</a:t>
            </a:r>
            <a:endParaRPr sz="135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576638" y="3869532"/>
            <a:ext cx="117991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35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pPr>
            <a:r>
              <a:t>Propagácia nástrojov</a:t>
            </a:r>
            <a:endParaRPr sz="135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193507" y="3925491"/>
            <a:ext cx="1693069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35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pPr>
            <a:r>
              <a:t>Údržba</a:t>
            </a:r>
            <a:endParaRPr sz="135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435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35" y="1058466"/>
            <a:ext cx="996553" cy="9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460" y="1084660"/>
            <a:ext cx="1022747" cy="96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256" y="1084660"/>
            <a:ext cx="1006079" cy="96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35" y="2921794"/>
            <a:ext cx="1067990" cy="101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835" y="2938462"/>
            <a:ext cx="103227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166" y="2964656"/>
            <a:ext cx="1008459" cy="98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8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IRA - Wide">
  <a:themeElements>
    <a:clrScheme name="EU-OSHA Prevention materials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967EA7"/>
      </a:accent2>
      <a:accent3>
        <a:srgbClr val="B1B3B4"/>
      </a:accent3>
      <a:accent4>
        <a:srgbClr val="10B2E4"/>
      </a:accent4>
      <a:accent5>
        <a:srgbClr val="58585A"/>
      </a:accent5>
      <a:accent6>
        <a:srgbClr val="DFD8E4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Prevention materials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967EA7"/>
        </a:accent2>
        <a:accent3>
          <a:srgbClr val="B1B3B4"/>
        </a:accent3>
        <a:accent4>
          <a:srgbClr val="10B2E4"/>
        </a:accent4>
        <a:accent5>
          <a:srgbClr val="58585A"/>
        </a:accent5>
        <a:accent6>
          <a:srgbClr val="DFD8E4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OIRA.potx" id="{8A2F2D8B-9FB2-49AF-862C-FA4B80B10226}" vid="{D6D33BF7-CA32-4BD4-8BBA-4C73BFC5CD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OIRA</Template>
  <TotalTime>1026</TotalTime>
  <Words>1628</Words>
  <Application>Microsoft Office PowerPoint</Application>
  <PresentationFormat>Prezentácia na obrazovke (16:9)</PresentationFormat>
  <Paragraphs>260</Paragraphs>
  <Slides>20</Slides>
  <Notes>17</Notes>
  <HiddenSlides>0</HiddenSlides>
  <MMClips>0</MMClips>
  <ScaleCrop>false</ScaleCrop>
  <HeadingPairs>
    <vt:vector size="6" baseType="variant">
      <vt:variant>
        <vt:lpstr>Použité písma</vt:lpstr>
      </vt:variant>
      <vt:variant>
        <vt:i4>10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31" baseType="lpstr">
      <vt:lpstr>ＭＳ Ｐゴシック</vt:lpstr>
      <vt:lpstr>Arial</vt:lpstr>
      <vt:lpstr>Calibri</vt:lpstr>
      <vt:lpstr>Courier New</vt:lpstr>
      <vt:lpstr>Segoe UI</vt:lpstr>
      <vt:lpstr>Segoe UI Black</vt:lpstr>
      <vt:lpstr>Symbol</vt:lpstr>
      <vt:lpstr>Times New Roman</vt:lpstr>
      <vt:lpstr>Trebuchet MS</vt:lpstr>
      <vt:lpstr>Wingdings</vt:lpstr>
      <vt:lpstr>OIRA - Wide</vt:lpstr>
      <vt:lpstr>OiRA  Online interactive Risk Assessment  Online interaktívne nástroje na posudzovanie rizík  Ladislav Kerekeš, Národné kontaktné miesto EU-OSHA</vt:lpstr>
      <vt:lpstr>Online interaktívne nástroje na posudzovanie rizík</vt:lpstr>
      <vt:lpstr>Prečo OiRA?</vt:lpstr>
      <vt:lpstr>OiRA </vt:lpstr>
      <vt:lpstr>OiRA </vt:lpstr>
      <vt:lpstr>Cieľové skupiny OiRA na úrovni EÚ</vt:lpstr>
      <vt:lpstr>Partneri OiRA na vnútroštátnej úrovni</vt:lpstr>
      <vt:lpstr>Cieľové skupiny OiRA – všeobecne </vt:lpstr>
      <vt:lpstr>Čo očakáva EU-OSHA od OiRA partnerov</vt:lpstr>
      <vt:lpstr>Podpora agentúry EU-OSHA pre partnerov OiRA</vt:lpstr>
      <vt:lpstr>Memorandum o porozumení medzi EU–OSHA a NIP SR</vt:lpstr>
      <vt:lpstr>Prezentácia programu PowerPoint</vt:lpstr>
      <vt:lpstr>Komunita OiRA</vt:lpstr>
      <vt:lpstr>Prezentácia programu PowerPoint</vt:lpstr>
      <vt:lpstr>Nástroj OiRA pre koncového používateľa </vt:lpstr>
      <vt:lpstr>OiRA v číslach – September 2023</vt:lpstr>
      <vt:lpstr>OiRA v číslach</vt:lpstr>
      <vt:lpstr>OiRA v číslach</vt:lpstr>
      <vt:lpstr>OiRA v číslach </vt:lpstr>
      <vt:lpstr>Viac informácií: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FLINTROP</dc:creator>
  <cp:lastModifiedBy> </cp:lastModifiedBy>
  <cp:revision>54</cp:revision>
  <dcterms:created xsi:type="dcterms:W3CDTF">2021-01-29T09:04:30Z</dcterms:created>
  <dcterms:modified xsi:type="dcterms:W3CDTF">2023-10-06T12:49:31Z</dcterms:modified>
</cp:coreProperties>
</file>