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11"/>
  </p:notesMasterIdLst>
  <p:sldIdLst>
    <p:sldId id="256" r:id="rId2"/>
    <p:sldId id="275" r:id="rId3"/>
    <p:sldId id="294" r:id="rId4"/>
    <p:sldId id="295" r:id="rId5"/>
    <p:sldId id="296" r:id="rId6"/>
    <p:sldId id="297" r:id="rId7"/>
    <p:sldId id="298" r:id="rId8"/>
    <p:sldId id="273" r:id="rId9"/>
    <p:sldId id="29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>
      <p:cViewPr varScale="1">
        <p:scale>
          <a:sx n="152" d="100"/>
          <a:sy n="152" d="100"/>
        </p:scale>
        <p:origin x="426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_rok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Flintju\Downloads\accumulated_assessments_over_time_2024-01-04T11_02_21.247085+01_00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Flintju\Downloads\accumulated_registered_users_over_time_2024-01-04T11_11_05.957234+01_00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sk-SK" b="1" dirty="0" smtClean="0">
                <a:solidFill>
                  <a:schemeClr val="tx2"/>
                </a:solidFill>
              </a:rPr>
              <a:t>Počet nástrojov online </a:t>
            </a:r>
            <a:r>
              <a:rPr lang="en-US" b="1" baseline="0" dirty="0" smtClean="0">
                <a:solidFill>
                  <a:schemeClr val="tx2"/>
                </a:solidFill>
              </a:rPr>
              <a:t>(a</a:t>
            </a:r>
            <a:r>
              <a:rPr lang="sk-SK" b="1" baseline="0" dirty="0" smtClean="0">
                <a:solidFill>
                  <a:schemeClr val="tx2"/>
                </a:solidFill>
              </a:rPr>
              <a:t>kumulované</a:t>
            </a:r>
            <a:r>
              <a:rPr lang="en-US" b="1" baseline="0" dirty="0" smtClean="0">
                <a:solidFill>
                  <a:schemeClr val="tx2"/>
                </a:solidFill>
              </a:rPr>
              <a:t>)</a:t>
            </a:r>
            <a:endParaRPr lang="en-US" b="1" dirty="0">
              <a:solidFill>
                <a:schemeClr val="tx2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Nr. of tools online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278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3E4-466E-A7D9-A2685E3E6D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mmm\-yy</c:formatCode>
                <c:ptCount val="8"/>
                <c:pt idx="0">
                  <c:v>42736</c:v>
                </c:pt>
                <c:pt idx="1">
                  <c:v>43101</c:v>
                </c:pt>
                <c:pt idx="2">
                  <c:v>43466</c:v>
                </c:pt>
                <c:pt idx="3">
                  <c:v>43831</c:v>
                </c:pt>
                <c:pt idx="4">
                  <c:v>44197</c:v>
                </c:pt>
                <c:pt idx="5">
                  <c:v>44562</c:v>
                </c:pt>
                <c:pt idx="6">
                  <c:v>44927</c:v>
                </c:pt>
                <c:pt idx="7">
                  <c:v>45292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111</c:v>
                </c:pt>
                <c:pt idx="1">
                  <c:v>137</c:v>
                </c:pt>
                <c:pt idx="2">
                  <c:v>160</c:v>
                </c:pt>
                <c:pt idx="3">
                  <c:v>185</c:v>
                </c:pt>
                <c:pt idx="4">
                  <c:v>242</c:v>
                </c:pt>
                <c:pt idx="5">
                  <c:v>277</c:v>
                </c:pt>
                <c:pt idx="6">
                  <c:v>327</c:v>
                </c:pt>
                <c:pt idx="7">
                  <c:v>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F5-4F37-9C8C-B70561818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2771288"/>
        <c:axId val="482765384"/>
      </c:barChart>
      <c:dateAx>
        <c:axId val="4827712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82765384"/>
        <c:crosses val="autoZero"/>
        <c:auto val="1"/>
        <c:lblOffset val="100"/>
        <c:baseTimeUnit val="years"/>
      </c:dateAx>
      <c:valAx>
        <c:axId val="482765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82771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 smtClean="0"/>
              <a:t>Počet akumulovaných posúdení rizík v čase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accumulated_assessments_over_ti!$B$1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3.8301280891340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219-4509-9E95-C7FDAE05D739}"/>
                </c:ext>
              </c:extLst>
            </c:dLbl>
            <c:dLbl>
              <c:idx val="1"/>
              <c:layout>
                <c:manualLayout>
                  <c:x val="-1.9216055414671279E-17"/>
                  <c:y val="-3.8301280891340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219-4509-9E95-C7FDAE05D739}"/>
                </c:ext>
              </c:extLst>
            </c:dLbl>
            <c:dLbl>
              <c:idx val="2"/>
              <c:layout>
                <c:manualLayout>
                  <c:x val="2.0963211709290764E-3"/>
                  <c:y val="-5.7451921337010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219-4509-9E95-C7FDAE05D739}"/>
                </c:ext>
              </c:extLst>
            </c:dLbl>
            <c:dLbl>
              <c:idx val="3"/>
              <c:layout>
                <c:manualLayout>
                  <c:x val="-2.0963211709290764E-3"/>
                  <c:y val="-7.6602561782680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219-4509-9E95-C7FDAE05D739}"/>
                </c:ext>
              </c:extLst>
            </c:dLbl>
            <c:dLbl>
              <c:idx val="4"/>
              <c:layout>
                <c:manualLayout>
                  <c:x val="0"/>
                  <c:y val="-6.5112177515278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219-4509-9E95-C7FDAE05D739}"/>
                </c:ext>
              </c:extLst>
            </c:dLbl>
            <c:dLbl>
              <c:idx val="5"/>
              <c:layout>
                <c:manualLayout>
                  <c:x val="-4.1926423418581528E-3"/>
                  <c:y val="-7.6602561782680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219-4509-9E95-C7FDAE05D739}"/>
                </c:ext>
              </c:extLst>
            </c:dLbl>
            <c:dLbl>
              <c:idx val="6"/>
              <c:layout>
                <c:manualLayout>
                  <c:x val="2.0963211709290764E-3"/>
                  <c:y val="-8.8092946050082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219-4509-9E95-C7FDAE05D739}"/>
                </c:ext>
              </c:extLst>
            </c:dLbl>
            <c:dLbl>
              <c:idx val="7"/>
              <c:layout>
                <c:manualLayout>
                  <c:x val="-2.0963211709290764E-3"/>
                  <c:y val="-0.111073714584886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219-4509-9E95-C7FDAE05D739}"/>
                </c:ext>
              </c:extLst>
            </c:dLbl>
            <c:dLbl>
              <c:idx val="8"/>
              <c:layout>
                <c:manualLayout>
                  <c:x val="-2.0963211709290764E-3"/>
                  <c:y val="-0.1187339707631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219-4509-9E95-C7FDAE05D739}"/>
                </c:ext>
              </c:extLst>
            </c:dLbl>
            <c:dLbl>
              <c:idx val="9"/>
              <c:layout>
                <c:manualLayout>
                  <c:x val="0"/>
                  <c:y val="-0.1417147392979586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219-4509-9E95-C7FDAE05D739}"/>
                </c:ext>
              </c:extLst>
            </c:dLbl>
            <c:dLbl>
              <c:idx val="10"/>
              <c:layout>
                <c:manualLayout>
                  <c:x val="4.1926423418579993E-3"/>
                  <c:y val="-0.19150640445670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219-4509-9E95-C7FDAE05D739}"/>
                </c:ext>
              </c:extLst>
            </c:dLbl>
            <c:dLbl>
              <c:idx val="11"/>
              <c:layout>
                <c:manualLayout>
                  <c:x val="0"/>
                  <c:y val="-0.237467941526309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7219-4509-9E95-C7FDAE05D739}"/>
                </c:ext>
              </c:extLst>
            </c:dLbl>
            <c:dLbl>
              <c:idx val="12"/>
              <c:layout>
                <c:manualLayout>
                  <c:x val="-1.5372844331737023E-16"/>
                  <c:y val="-0.283429478595917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219-4509-9E95-C7FDAE05D739}"/>
                </c:ext>
              </c:extLst>
            </c:dLbl>
            <c:dLbl>
              <c:idx val="13"/>
              <c:layout>
                <c:manualLayout>
                  <c:x val="-4.1926423418581528E-3"/>
                  <c:y val="-0.36386216846773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7219-4509-9E95-C7FDAE05D7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accumulated_assessments_over_ti!$A$2:$A$15</c:f>
              <c:numCache>
                <c:formatCode>m/d/yyyy</c:formatCode>
                <c:ptCount val="14"/>
                <c:pt idx="0">
                  <c:v>40544</c:v>
                </c:pt>
                <c:pt idx="1">
                  <c:v>40909</c:v>
                </c:pt>
                <c:pt idx="2">
                  <c:v>41275</c:v>
                </c:pt>
                <c:pt idx="3">
                  <c:v>41640</c:v>
                </c:pt>
                <c:pt idx="4">
                  <c:v>42005</c:v>
                </c:pt>
                <c:pt idx="5">
                  <c:v>42370</c:v>
                </c:pt>
                <c:pt idx="6">
                  <c:v>42736</c:v>
                </c:pt>
                <c:pt idx="7">
                  <c:v>43101</c:v>
                </c:pt>
                <c:pt idx="8">
                  <c:v>43466</c:v>
                </c:pt>
                <c:pt idx="9">
                  <c:v>43831</c:v>
                </c:pt>
                <c:pt idx="10">
                  <c:v>44197</c:v>
                </c:pt>
                <c:pt idx="11">
                  <c:v>44562</c:v>
                </c:pt>
                <c:pt idx="12">
                  <c:v>44927</c:v>
                </c:pt>
                <c:pt idx="13">
                  <c:v>45292</c:v>
                </c:pt>
              </c:numCache>
            </c:numRef>
          </c:cat>
          <c:val>
            <c:numRef>
              <c:f>accumulated_assessments_over_ti!$B$2:$B$15</c:f>
              <c:numCache>
                <c:formatCode>General</c:formatCode>
                <c:ptCount val="14"/>
                <c:pt idx="0">
                  <c:v>34</c:v>
                </c:pt>
                <c:pt idx="1">
                  <c:v>931</c:v>
                </c:pt>
                <c:pt idx="2">
                  <c:v>3069</c:v>
                </c:pt>
                <c:pt idx="3">
                  <c:v>8417</c:v>
                </c:pt>
                <c:pt idx="4">
                  <c:v>22895</c:v>
                </c:pt>
                <c:pt idx="5">
                  <c:v>39055</c:v>
                </c:pt>
                <c:pt idx="6">
                  <c:v>52823</c:v>
                </c:pt>
                <c:pt idx="7">
                  <c:v>69075</c:v>
                </c:pt>
                <c:pt idx="8">
                  <c:v>87724</c:v>
                </c:pt>
                <c:pt idx="9">
                  <c:v>112175</c:v>
                </c:pt>
                <c:pt idx="10">
                  <c:v>158313</c:v>
                </c:pt>
                <c:pt idx="11">
                  <c:v>205365</c:v>
                </c:pt>
                <c:pt idx="12">
                  <c:v>281279</c:v>
                </c:pt>
                <c:pt idx="13">
                  <c:v>367939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19-4509-9E95-C7FDAE05D7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2274543"/>
        <c:axId val="447869855"/>
      </c:barChart>
      <c:dateAx>
        <c:axId val="362274543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47869855"/>
        <c:crosses val="autoZero"/>
        <c:auto val="1"/>
        <c:lblOffset val="100"/>
        <c:baseTimeUnit val="years"/>
      </c:dateAx>
      <c:valAx>
        <c:axId val="447869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62274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 dirty="0" smtClean="0"/>
              <a:t>Akumulované počty registrovaných užívateľov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accumulated_registered_users_ov!$A$2:$A$16</c:f>
              <c:numCache>
                <c:formatCode>m/d/yyyy</c:formatCode>
                <c:ptCount val="15"/>
                <c:pt idx="0">
                  <c:v>40179</c:v>
                </c:pt>
                <c:pt idx="1">
                  <c:v>40544</c:v>
                </c:pt>
                <c:pt idx="2">
                  <c:v>40909</c:v>
                </c:pt>
                <c:pt idx="3">
                  <c:v>41275</c:v>
                </c:pt>
                <c:pt idx="4">
                  <c:v>41640</c:v>
                </c:pt>
                <c:pt idx="5">
                  <c:v>42005</c:v>
                </c:pt>
                <c:pt idx="6">
                  <c:v>42370</c:v>
                </c:pt>
                <c:pt idx="7">
                  <c:v>42736</c:v>
                </c:pt>
                <c:pt idx="8">
                  <c:v>43101</c:v>
                </c:pt>
                <c:pt idx="9">
                  <c:v>43466</c:v>
                </c:pt>
                <c:pt idx="10">
                  <c:v>43831</c:v>
                </c:pt>
                <c:pt idx="11">
                  <c:v>44197</c:v>
                </c:pt>
                <c:pt idx="12">
                  <c:v>44562</c:v>
                </c:pt>
                <c:pt idx="13">
                  <c:v>44927</c:v>
                </c:pt>
                <c:pt idx="14">
                  <c:v>45292</c:v>
                </c:pt>
              </c:numCache>
            </c:numRef>
          </c:cat>
          <c:val>
            <c:numRef>
              <c:f>accumulated_registered_users_ov!$B$2:$B$16</c:f>
              <c:numCache>
                <c:formatCode>General</c:formatCode>
                <c:ptCount val="15"/>
                <c:pt idx="0">
                  <c:v>5517</c:v>
                </c:pt>
                <c:pt idx="1">
                  <c:v>5548</c:v>
                </c:pt>
                <c:pt idx="2">
                  <c:v>6253</c:v>
                </c:pt>
                <c:pt idx="3">
                  <c:v>7915</c:v>
                </c:pt>
                <c:pt idx="4">
                  <c:v>11424</c:v>
                </c:pt>
                <c:pt idx="5">
                  <c:v>20984</c:v>
                </c:pt>
                <c:pt idx="6">
                  <c:v>31500</c:v>
                </c:pt>
                <c:pt idx="7">
                  <c:v>40080</c:v>
                </c:pt>
                <c:pt idx="8">
                  <c:v>49883</c:v>
                </c:pt>
                <c:pt idx="9">
                  <c:v>60951</c:v>
                </c:pt>
                <c:pt idx="10">
                  <c:v>73454</c:v>
                </c:pt>
                <c:pt idx="11">
                  <c:v>100856</c:v>
                </c:pt>
                <c:pt idx="12">
                  <c:v>125728</c:v>
                </c:pt>
                <c:pt idx="13">
                  <c:v>168703</c:v>
                </c:pt>
                <c:pt idx="14">
                  <c:v>217627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4B-4546-BEB2-C00F934E3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7067327"/>
        <c:axId val="361635087"/>
      </c:barChart>
      <c:dateAx>
        <c:axId val="367067327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61635087"/>
        <c:crosses val="autoZero"/>
        <c:auto val="1"/>
        <c:lblOffset val="100"/>
        <c:baseTimeUnit val="years"/>
      </c:dateAx>
      <c:valAx>
        <c:axId val="361635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670673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2CB52-C3F5-4F85-B6B3-E7542AD37152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15B44-0D7B-4850-8897-6FA93EBBE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12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r>
              <a:rPr lang="en-GB" altLang="en-US" sz="2000">
                <a:latin typeface="Times New Roman" panose="02020603050405020304" pitchFamily="18" charset="0"/>
              </a:rPr>
              <a:t>The number of tools published beginning of January 2015 was: 60</a:t>
            </a:r>
          </a:p>
          <a:p>
            <a:pPr marL="0" lvl="2"/>
            <a:endParaRPr lang="es-ES" altLang="en-US" sz="2000">
              <a:latin typeface="Times New Roman" panose="02020603050405020304" pitchFamily="18" charset="0"/>
            </a:endParaRPr>
          </a:p>
          <a:p>
            <a:pPr marL="0" lvl="2"/>
            <a:r>
              <a:rPr lang="en-GB" altLang="en-US" sz="2800">
                <a:latin typeface="Times New Roman" panose="02020603050405020304" pitchFamily="18" charset="0"/>
              </a:rPr>
              <a:t>In January 2015 the number of assessments was 22.029.</a:t>
            </a:r>
            <a:endParaRPr lang="en-US" altLang="en-US" sz="2800">
              <a:latin typeface="Times New Roman" panose="02020603050405020304" pitchFamily="18" charset="0"/>
            </a:endParaRPr>
          </a:p>
          <a:p>
            <a:pPr marL="0" lvl="2"/>
            <a:endParaRPr lang="en-US" altLang="en-US" sz="2800">
              <a:latin typeface="Times New Roman" panose="02020603050405020304" pitchFamily="18" charset="0"/>
            </a:endParaRPr>
          </a:p>
          <a:p>
            <a:pPr marL="0" lvl="2"/>
            <a:r>
              <a:rPr lang="en-US" altLang="en-US" sz="2400">
                <a:latin typeface="Times New Roman" panose="02020603050405020304" pitchFamily="18" charset="0"/>
              </a:rPr>
              <a:t>OiRA is online since 2011, test sessions possible since 2016</a:t>
            </a:r>
          </a:p>
          <a:p>
            <a:pPr marL="0" lvl="2"/>
            <a:endParaRPr lang="en-US" altLang="en-US" sz="2400">
              <a:latin typeface="Times New Roman" panose="02020603050405020304" pitchFamily="18" charset="0"/>
            </a:endParaRPr>
          </a:p>
          <a:p>
            <a:pPr marL="0" lvl="2"/>
            <a:r>
              <a:rPr lang="en-US" altLang="en-US" sz="2400">
                <a:latin typeface="Times New Roman" panose="02020603050405020304" pitchFamily="18" charset="0"/>
              </a:rPr>
              <a:t>Inform me about your tools planning/publication. You don´t need to provide a description anymore, just the title and the link. Even better if you upload the information online directly. </a:t>
            </a:r>
          </a:p>
          <a:p>
            <a:pPr marL="0" lvl="2"/>
            <a:r>
              <a:rPr lang="en-US" altLang="en-US" sz="2400">
                <a:latin typeface="Times New Roman" panose="02020603050405020304" pitchFamily="18" charset="0"/>
              </a:rPr>
              <a:t>Inform me about tools updates as well!</a:t>
            </a:r>
          </a:p>
          <a:p>
            <a:endParaRPr lang="en-GB" altLang="en-US">
              <a:latin typeface="Times New Roman" panose="02020603050405020304" pitchFamily="18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6F4812-91DC-4DC8-BFD1-1D73655C22A0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77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r>
              <a:rPr lang="en-GB" altLang="en-US" sz="2000">
                <a:latin typeface="Times New Roman" panose="02020603050405020304" pitchFamily="18" charset="0"/>
              </a:rPr>
              <a:t>The number of tools published beginning of January 2015 was: 60</a:t>
            </a:r>
          </a:p>
          <a:p>
            <a:pPr marL="0" lvl="2"/>
            <a:endParaRPr lang="es-ES" altLang="en-US" sz="2000">
              <a:latin typeface="Times New Roman" panose="02020603050405020304" pitchFamily="18" charset="0"/>
            </a:endParaRPr>
          </a:p>
          <a:p>
            <a:pPr marL="0" lvl="2"/>
            <a:r>
              <a:rPr lang="en-GB" altLang="en-US" sz="2800">
                <a:latin typeface="Times New Roman" panose="02020603050405020304" pitchFamily="18" charset="0"/>
              </a:rPr>
              <a:t>In January 2015 the number of assessments was 22.029.</a:t>
            </a:r>
            <a:endParaRPr lang="en-US" altLang="en-US" sz="2800">
              <a:latin typeface="Times New Roman" panose="02020603050405020304" pitchFamily="18" charset="0"/>
            </a:endParaRPr>
          </a:p>
          <a:p>
            <a:pPr marL="0" lvl="2"/>
            <a:endParaRPr lang="en-US" altLang="en-US" sz="2800">
              <a:latin typeface="Times New Roman" panose="02020603050405020304" pitchFamily="18" charset="0"/>
            </a:endParaRPr>
          </a:p>
          <a:p>
            <a:pPr marL="0" lvl="2"/>
            <a:r>
              <a:rPr lang="en-US" altLang="en-US" sz="2400">
                <a:latin typeface="Times New Roman" panose="02020603050405020304" pitchFamily="18" charset="0"/>
              </a:rPr>
              <a:t>OiRA is online since 2011, test sessions possible since 2016</a:t>
            </a:r>
          </a:p>
          <a:p>
            <a:pPr marL="0" lvl="2"/>
            <a:endParaRPr lang="en-US" altLang="en-US" sz="2400">
              <a:latin typeface="Times New Roman" panose="02020603050405020304" pitchFamily="18" charset="0"/>
            </a:endParaRPr>
          </a:p>
          <a:p>
            <a:pPr marL="0" lvl="2"/>
            <a:r>
              <a:rPr lang="en-US" altLang="en-US" sz="2400">
                <a:latin typeface="Times New Roman" panose="02020603050405020304" pitchFamily="18" charset="0"/>
              </a:rPr>
              <a:t>Inform me about your tools planning/publication. You don´t need to provide a description anymore, just the title and the link. Even better if you upload the information online directly. </a:t>
            </a:r>
          </a:p>
          <a:p>
            <a:pPr marL="0" lvl="2"/>
            <a:r>
              <a:rPr lang="en-US" altLang="en-US" sz="2400">
                <a:latin typeface="Times New Roman" panose="02020603050405020304" pitchFamily="18" charset="0"/>
              </a:rPr>
              <a:t>Inform me about tools updates as well!</a:t>
            </a:r>
          </a:p>
          <a:p>
            <a:endParaRPr lang="en-GB" altLang="en-US">
              <a:latin typeface="Times New Roman" panose="02020603050405020304" pitchFamily="18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6F4812-91DC-4DC8-BFD1-1D73655C22A0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86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r>
              <a:rPr lang="en-GB" altLang="en-US" sz="2000">
                <a:latin typeface="Times New Roman" panose="02020603050405020304" pitchFamily="18" charset="0"/>
              </a:rPr>
              <a:t>The number of tools published beginning of January 2015 was: 60</a:t>
            </a:r>
          </a:p>
          <a:p>
            <a:pPr marL="0" lvl="2"/>
            <a:endParaRPr lang="es-ES" altLang="en-US" sz="2000">
              <a:latin typeface="Times New Roman" panose="02020603050405020304" pitchFamily="18" charset="0"/>
            </a:endParaRPr>
          </a:p>
          <a:p>
            <a:pPr marL="0" lvl="2"/>
            <a:r>
              <a:rPr lang="en-GB" altLang="en-US" sz="2800">
                <a:latin typeface="Times New Roman" panose="02020603050405020304" pitchFamily="18" charset="0"/>
              </a:rPr>
              <a:t>In January 2015 the number of assessments was 22.029.</a:t>
            </a:r>
            <a:endParaRPr lang="en-US" altLang="en-US" sz="2800">
              <a:latin typeface="Times New Roman" panose="02020603050405020304" pitchFamily="18" charset="0"/>
            </a:endParaRPr>
          </a:p>
          <a:p>
            <a:pPr marL="0" lvl="2"/>
            <a:endParaRPr lang="en-US" altLang="en-US" sz="2800">
              <a:latin typeface="Times New Roman" panose="02020603050405020304" pitchFamily="18" charset="0"/>
            </a:endParaRPr>
          </a:p>
          <a:p>
            <a:pPr marL="0" lvl="2"/>
            <a:r>
              <a:rPr lang="en-US" altLang="en-US" sz="2400">
                <a:latin typeface="Times New Roman" panose="02020603050405020304" pitchFamily="18" charset="0"/>
              </a:rPr>
              <a:t>OiRA is online since 2011, test sessions possible since 2016</a:t>
            </a:r>
          </a:p>
          <a:p>
            <a:pPr marL="0" lvl="2"/>
            <a:endParaRPr lang="en-US" altLang="en-US" sz="2400">
              <a:latin typeface="Times New Roman" panose="02020603050405020304" pitchFamily="18" charset="0"/>
            </a:endParaRPr>
          </a:p>
          <a:p>
            <a:pPr marL="0" lvl="2"/>
            <a:r>
              <a:rPr lang="en-US" altLang="en-US" sz="2400">
                <a:latin typeface="Times New Roman" panose="02020603050405020304" pitchFamily="18" charset="0"/>
              </a:rPr>
              <a:t>Inform me about your tools planning/publication. You don´t need to provide a description anymore, just the title and the link. Even better if you upload the information online directly. </a:t>
            </a:r>
          </a:p>
          <a:p>
            <a:pPr marL="0" lvl="2"/>
            <a:r>
              <a:rPr lang="en-US" altLang="en-US" sz="2400">
                <a:latin typeface="Times New Roman" panose="02020603050405020304" pitchFamily="18" charset="0"/>
              </a:rPr>
              <a:t>Inform me about tools updates as well!</a:t>
            </a:r>
          </a:p>
          <a:p>
            <a:endParaRPr lang="en-GB" altLang="en-US">
              <a:latin typeface="Times New Roman" panose="02020603050405020304" pitchFamily="18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6F4812-91DC-4DC8-BFD1-1D73655C22A0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120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2"/>
            <a:r>
              <a:rPr lang="en-GB" altLang="en-US" sz="2000">
                <a:latin typeface="Times New Roman" panose="02020603050405020304" pitchFamily="18" charset="0"/>
              </a:rPr>
              <a:t>The number of tools published beginning of January 2015 was: 60</a:t>
            </a:r>
          </a:p>
          <a:p>
            <a:pPr marL="0" lvl="2"/>
            <a:endParaRPr lang="es-ES" altLang="en-US" sz="2000">
              <a:latin typeface="Times New Roman" panose="02020603050405020304" pitchFamily="18" charset="0"/>
            </a:endParaRPr>
          </a:p>
          <a:p>
            <a:pPr marL="0" lvl="2"/>
            <a:r>
              <a:rPr lang="en-GB" altLang="en-US" sz="2800">
                <a:latin typeface="Times New Roman" panose="02020603050405020304" pitchFamily="18" charset="0"/>
              </a:rPr>
              <a:t>In January 2015 the number of assessments was 22.029.</a:t>
            </a:r>
            <a:endParaRPr lang="en-US" altLang="en-US" sz="2800">
              <a:latin typeface="Times New Roman" panose="02020603050405020304" pitchFamily="18" charset="0"/>
            </a:endParaRPr>
          </a:p>
          <a:p>
            <a:pPr marL="0" lvl="2"/>
            <a:endParaRPr lang="en-US" altLang="en-US" sz="2800">
              <a:latin typeface="Times New Roman" panose="02020603050405020304" pitchFamily="18" charset="0"/>
            </a:endParaRPr>
          </a:p>
          <a:p>
            <a:pPr marL="0" lvl="2"/>
            <a:r>
              <a:rPr lang="en-US" altLang="en-US" sz="2400">
                <a:latin typeface="Times New Roman" panose="02020603050405020304" pitchFamily="18" charset="0"/>
              </a:rPr>
              <a:t>OiRA is online since 2011, test sessions possible since 2016</a:t>
            </a:r>
          </a:p>
          <a:p>
            <a:pPr marL="0" lvl="2"/>
            <a:endParaRPr lang="en-US" altLang="en-US" sz="2400">
              <a:latin typeface="Times New Roman" panose="02020603050405020304" pitchFamily="18" charset="0"/>
            </a:endParaRPr>
          </a:p>
          <a:p>
            <a:pPr marL="0" lvl="2"/>
            <a:r>
              <a:rPr lang="en-US" altLang="en-US" sz="2400">
                <a:latin typeface="Times New Roman" panose="02020603050405020304" pitchFamily="18" charset="0"/>
              </a:rPr>
              <a:t>Inform me about your tools planning/publication. You don´t need to provide a description anymore, just the title and the link. Even better if you upload the information online directly. </a:t>
            </a:r>
          </a:p>
          <a:p>
            <a:pPr marL="0" lvl="2"/>
            <a:r>
              <a:rPr lang="en-US" altLang="en-US" sz="2400">
                <a:latin typeface="Times New Roman" panose="02020603050405020304" pitchFamily="18" charset="0"/>
              </a:rPr>
              <a:t>Inform me about tools updates as well!</a:t>
            </a:r>
          </a:p>
          <a:p>
            <a:endParaRPr lang="en-GB" altLang="en-US">
              <a:latin typeface="Times New Roman" panose="02020603050405020304" pitchFamily="18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6F4812-91DC-4DC8-BFD1-1D73655C22A0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39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altLang="en-US" baseline="0" dirty="0" err="1">
                <a:latin typeface="Times New Roman" panose="02020603050405020304" pitchFamily="18" charset="0"/>
              </a:rPr>
              <a:t>tool</a:t>
            </a:r>
            <a:r>
              <a:rPr lang="es-ES" altLang="en-US" baseline="0" dirty="0">
                <a:latin typeface="Times New Roman" panose="02020603050405020304" pitchFamily="18" charset="0"/>
              </a:rPr>
              <a:t> </a:t>
            </a:r>
            <a:r>
              <a:rPr lang="es-ES" altLang="en-US" baseline="0" dirty="0" err="1">
                <a:latin typeface="Times New Roman" panose="02020603050405020304" pitchFamily="18" charset="0"/>
              </a:rPr>
              <a:t>improvements</a:t>
            </a:r>
            <a:endParaRPr lang="en-GB" altLang="en-US" dirty="0">
              <a:latin typeface="Times New Roman" panose="02020603050405020304" pitchFamily="18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45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17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89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61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33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05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7788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36F4812-91DC-4DC8-BFD1-1D73655C22A0}" type="slidenum">
              <a:rPr lang="en-GB" altLang="en-US" smtClean="0"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3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XRAID/Equipo%20Rojo/EU-OSHA/18-0115%20PPT%20templates%20update/PNG/FONDO-PORTADA-PATRON-COBRANDED.png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file://localhost/Volumes/XRAID/Equipo%20Rojo/EU-OSHA/18-0115%20PPT%20templates%20update/PNG/FONDO-PORTADA-OIRA.png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file://localhost/Volumes/XRAID/Equipo%20Rojo/EU-OSHA/18-0115%20PPT%20templates%20update/PNG/FONDO-PORTADA-PATRON-COBRANDED.png" TargetMode="Externa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file://localhost/Volumes/XRAID/Equipo%20Rojo/EU-OSHA/18-0115%20PPT%20templates%20update/PNG/FONDO-PORTADA-PATRON-COBRANDED.png" TargetMode="External"/><Relationship Id="rId7" Type="http://schemas.openxmlformats.org/officeDocument/2006/relationships/image" Target="file://localhost/Volumes/XRAID/Equipo%20Rojo/EU-OSHA/18-0115%20PPT%20templates%20update/PNG/imagen-portada-COBRANDED-1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file://localhost/Volumes/XRAID/Equipo%20Rojo/EU-OSHA/18-0115%20PPT%20templates%20update/PNG/FONDO-PORTADA-PATRON-COBRANDED.png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Volumes/XRAID/Equipo%20Rojo/EU-OSHA/18-0115%20PPT%20templates%20update/PNG/imagen-portada-COBRANDED-2.png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file://localhost/Volumes/XRAID/Equipo%20Rojo/EU-OSHA/18-0115%20PPT%20templates%20update/PNG/FONDO-PORTADA-PATRON-COBRANDED.png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Volumes/XRAID/Equipo%20Rojo/EU-OSHA/18-0115%20PPT%20templates%20update/PNG/imagen-portada-COBRANDED-3.pn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file://localhost/Volumes/XRAID/Equipo%20Rojo/EU-OSHA/18-0115%20PPT%20templates%20update/PNG/FONDO-PORTADA-PATRON-COBRANDED.png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file://localhost/Volumes/XRAID/Equipo%20Rojo/EU-OSHA/18-0115%20PPT%20templates%20update/PNG/imagen-portada-COBRANDED-4.png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FONDO-PORTADA-PATRON-COBRANDED.png" descr="/Volumes/XRAID/Equipo Rojo/EU-OSHA/18-0115 PPT templates update/PNG/FONDO-PORTADA-PATRON-COBRANDED.pn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Bild 4" descr="111004_EU-OSHA_PPT_EU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3909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n-portada-COBRANDED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" y="0"/>
            <a:ext cx="9138547" cy="25542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sp>
        <p:nvSpPr>
          <p:cNvPr id="11" name="Textplatzhalter 2"/>
          <p:cNvSpPr txBox="1">
            <a:spLocks/>
          </p:cNvSpPr>
          <p:nvPr/>
        </p:nvSpPr>
        <p:spPr>
          <a:xfrm>
            <a:off x="450851" y="4816892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265088" y="4431506"/>
            <a:ext cx="2016224" cy="2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675" b="1" noProof="0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#</a:t>
            </a:r>
            <a:r>
              <a:rPr lang="en-GB" sz="675" b="1" noProof="0" dirty="0" err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OiRAtools</a:t>
            </a:r>
            <a:endParaRPr lang="en-GB" sz="675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endParaRPr lang="en-GB" sz="675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1897" y="807020"/>
            <a:ext cx="15361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3399"/>
                </a:solidFill>
                <a:effectLst>
                  <a:outerShdw blurRad="50800" dist="38100" dir="10800000" algn="r" rotWithShape="0">
                    <a:schemeClr val="bg1"/>
                  </a:outerShdw>
                </a:effectLst>
                <a:latin typeface="+mn-lt"/>
              </a:rPr>
              <a:t>STOP</a:t>
            </a:r>
            <a:r>
              <a:rPr lang="es-ES" sz="2000" b="1" baseline="0" dirty="0">
                <a:solidFill>
                  <a:srgbClr val="003399"/>
                </a:solidFill>
                <a:effectLst>
                  <a:outerShdw blurRad="50800" dist="38100" dir="10800000" algn="r" rotWithShape="0">
                    <a:schemeClr val="bg1"/>
                  </a:outerShdw>
                </a:effectLst>
                <a:latin typeface="+mn-lt"/>
              </a:rPr>
              <a:t> </a:t>
            </a:r>
          </a:p>
          <a:p>
            <a:pPr algn="ctr"/>
            <a:r>
              <a:rPr lang="es-ES" sz="2000" b="1" baseline="0" dirty="0">
                <a:solidFill>
                  <a:srgbClr val="003399"/>
                </a:solidFill>
                <a:effectLst>
                  <a:outerShdw blurRad="50800" dist="38100" dir="10800000" algn="r" rotWithShape="0">
                    <a:schemeClr val="bg1"/>
                  </a:outerShdw>
                </a:effectLst>
                <a:latin typeface="+mn-lt"/>
              </a:rPr>
              <a:t>THE </a:t>
            </a:r>
          </a:p>
          <a:p>
            <a:pPr algn="ctr"/>
            <a:r>
              <a:rPr lang="es-ES" sz="2000" b="1" baseline="0" dirty="0">
                <a:solidFill>
                  <a:srgbClr val="003399"/>
                </a:solidFill>
                <a:effectLst>
                  <a:outerShdw blurRad="50800" dist="38100" dir="10800000" algn="r" rotWithShape="0">
                    <a:schemeClr val="bg1"/>
                  </a:outerShdw>
                </a:effectLst>
                <a:latin typeface="+mn-lt"/>
              </a:rPr>
              <a:t>PANDEMIC</a:t>
            </a:r>
            <a:endParaRPr lang="en-GB" sz="2000" b="1" dirty="0">
              <a:solidFill>
                <a:srgbClr val="003399"/>
              </a:solidFill>
              <a:effectLst>
                <a:outerShdw blurRad="50800" dist="38100" dir="10800000" algn="r" rotWithShape="0">
                  <a:schemeClr val="bg1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455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938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583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405000"/>
          </a:xfrm>
        </p:spPr>
        <p:txBody>
          <a:bodyPr anchor="b"/>
          <a:lstStyle>
            <a:lvl1pPr algn="l">
              <a:defRPr sz="18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0001" y="837000"/>
            <a:ext cx="4279869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000" y="837000"/>
            <a:ext cx="2880000" cy="3645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866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837000"/>
            <a:ext cx="4049992" cy="675000"/>
          </a:xfrm>
        </p:spPr>
        <p:txBody>
          <a:bodyPr anchor="b">
            <a:normAutofit/>
          </a:bodyPr>
          <a:lstStyle>
            <a:lvl1pPr algn="l">
              <a:defRPr sz="1800" b="1" i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999" y="1512000"/>
            <a:ext cx="4050000" cy="2970000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14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7560000" cy="3645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84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7820" y="837000"/>
            <a:ext cx="489600" cy="364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0000" y="837000"/>
            <a:ext cx="6642280" cy="3645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72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FONDO-PORTADA-OIRA.png" descr="/Volumes/XRAID/Equipo Rojo/EU-OSHA/18-0115 PPT templates update/PNG/FONDO-PORTADA-OIRA.pn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7418" y="3489324"/>
            <a:ext cx="7649425" cy="653834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pPr algn="ctr">
              <a:spcBef>
                <a:spcPts val="300"/>
              </a:spcBef>
              <a:spcAft>
                <a:spcPts val="300"/>
              </a:spcAft>
              <a:buClrTx/>
            </a:pPr>
            <a:r>
              <a:rPr lang="en-GB" altLang="en-US" sz="2400" dirty="0"/>
              <a:t>Online interactive Risk Assessment</a:t>
            </a:r>
            <a:br>
              <a:rPr lang="en-GB" altLang="en-US" sz="2400" dirty="0"/>
            </a:br>
            <a:r>
              <a:rPr lang="en-GB" altLang="en-US" sz="2400" dirty="0"/>
              <a:t>Summary 2020 – OiRA update</a:t>
            </a:r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sp>
        <p:nvSpPr>
          <p:cNvPr id="10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pic>
        <p:nvPicPr>
          <p:cNvPr id="12" name="Bild 5" descr="111004_EU-OSHA_PPT_OiRA logo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0613" y="4436269"/>
            <a:ext cx="515763" cy="23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2" descr="111004_EU-OSHA_PPT_Corporate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501" y="4131469"/>
            <a:ext cx="887139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Bild 4" descr="111004_EU-OSHA_PPT_EU 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1450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492" y="-20537"/>
            <a:ext cx="694508" cy="5209298"/>
          </a:xfrm>
          <a:prstGeom prst="rect">
            <a:avLst/>
          </a:prstGeom>
        </p:spPr>
      </p:pic>
      <p:grpSp>
        <p:nvGrpSpPr>
          <p:cNvPr id="14" name="Group 13"/>
          <p:cNvGrpSpPr>
            <a:grpSpLocks noChangeAspect="1"/>
          </p:cNvGrpSpPr>
          <p:nvPr userDrawn="1"/>
        </p:nvGrpSpPr>
        <p:grpSpPr bwMode="auto">
          <a:xfrm>
            <a:off x="107504" y="26298"/>
            <a:ext cx="7488833" cy="3361734"/>
            <a:chOff x="-25400" y="-17463"/>
            <a:chExt cx="10082213" cy="4525963"/>
          </a:xfrm>
          <a:solidFill>
            <a:schemeClr val="bg1"/>
          </a:solidFill>
        </p:grpSpPr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488"/>
            <a:stretch>
              <a:fillRect/>
            </a:stretch>
          </p:blipFill>
          <p:spPr bwMode="auto">
            <a:xfrm>
              <a:off x="8361363" y="83503"/>
              <a:ext cx="1695450" cy="4343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00" y="-17463"/>
              <a:ext cx="8404225" cy="45259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755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2789" y="1314450"/>
            <a:ext cx="7177087" cy="3086100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84CB6-7458-49DC-B060-B44123621A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720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000" y="837000"/>
            <a:ext cx="756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16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a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000" y="1020600"/>
            <a:ext cx="7646400" cy="1096200"/>
          </a:xfrm>
        </p:spPr>
        <p:txBody>
          <a:bodyPr lIns="0" tIns="0" rIns="0" bIns="0" anchor="t" anchorCtr="0"/>
          <a:lstStyle>
            <a:lvl1pPr>
              <a:defRPr sz="2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400" y="2430000"/>
            <a:ext cx="7214400" cy="95184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3909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 2" descr="111004_EU-OSHA_PPT_Corporate 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FONDO-PORTADA-PATRON-COBRANDED.png" descr="/Volumes/XRAID/Equipo Rojo/EU-OSHA/18-0115 PPT templates update/PNG/FONDO-PORTADA-PATRON-COBRANDED.png"/>
          <p:cNvPicPr>
            <a:picLocks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84000"/>
          </a:xfrm>
          <a:prstGeom prst="rect">
            <a:avLst/>
          </a:prstGeom>
        </p:spPr>
      </p:pic>
      <p:sp>
        <p:nvSpPr>
          <p:cNvPr id="9" name="Textplatzhalter 2"/>
          <p:cNvSpPr txBox="1">
            <a:spLocks/>
          </p:cNvSpPr>
          <p:nvPr/>
        </p:nvSpPr>
        <p:spPr>
          <a:xfrm>
            <a:off x="450851" y="4844812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265088" y="4431506"/>
            <a:ext cx="2016224" cy="2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675" b="1" noProof="0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#</a:t>
            </a:r>
            <a:r>
              <a:rPr lang="en-GB" sz="675" b="1" noProof="0" dirty="0" err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EUhealthyworkplaces</a:t>
            </a:r>
            <a:endParaRPr lang="en-GB" sz="675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s-ES" sz="675" b="1" noProof="0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#</a:t>
            </a:r>
            <a:r>
              <a:rPr lang="es-ES" sz="675" b="1" noProof="0" dirty="0" err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StopthePandemic</a:t>
            </a:r>
            <a:endParaRPr lang="en-GB" sz="675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898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rigin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FONDO-PORTADA-PATRON-COBRANDED.png" descr="/Volumes/XRAID/Equipo Rojo/EU-OSHA/18-0115 PPT templates update/PNG/FONDO-PORTADA-PATRON-COBRANDED.pn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pic>
        <p:nvPicPr>
          <p:cNvPr id="7" name="Bild 2" descr="111004_EU-OSHA_PPT_Corporate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ubtitle 2"/>
          <p:cNvSpPr>
            <a:spLocks noGrp="1"/>
          </p:cNvSpPr>
          <p:nvPr>
            <p:ph type="subTitle" idx="10"/>
          </p:nvPr>
        </p:nvSpPr>
        <p:spPr>
          <a:xfrm>
            <a:off x="450000" y="3469500"/>
            <a:ext cx="7646400" cy="506406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Bild 4" descr="111004_EU-OSHA_PPT_EU logo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23909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n-portada-COBRANDED-1.png" descr="/Volumes/XRAID/Equipo Rojo/EU-OSHA/18-0115 PPT templates update/PNG/imagen-portada-COBRANDED-1.png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542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sp>
        <p:nvSpPr>
          <p:cNvPr id="11" name="Textplatzhalter 2"/>
          <p:cNvSpPr txBox="1">
            <a:spLocks/>
          </p:cNvSpPr>
          <p:nvPr/>
        </p:nvSpPr>
        <p:spPr>
          <a:xfrm>
            <a:off x="450851" y="4816892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265088" y="4431506"/>
            <a:ext cx="2016224" cy="2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675" b="1" noProof="0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#</a:t>
            </a:r>
            <a:r>
              <a:rPr lang="en-GB" sz="675" b="1" noProof="0" dirty="0" err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EUhealthyworkplaces</a:t>
            </a:r>
            <a:endParaRPr lang="en-GB" sz="675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s-ES" sz="675" b="1" noProof="0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#</a:t>
            </a:r>
            <a:r>
              <a:rPr lang="es-ES" sz="675" b="1" noProof="0" dirty="0" err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StopthePandemic</a:t>
            </a:r>
            <a:endParaRPr lang="en-GB" sz="675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02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2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FONDO-PORTADA-PATRON-COBRANDED.png" descr="/Volumes/XRAID/Equipo Rojo/EU-OSHA/18-0115 PPT templates update/PNG/FONDO-PORTADA-PATRON-COBRANDED.pn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3469500"/>
            <a:ext cx="7646400" cy="50760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pic>
        <p:nvPicPr>
          <p:cNvPr id="15" name="Bild 2" descr="111004_EU-OSHA_PPT_Corporate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n-portada-COBRANDED-2.png" descr="/Volumes/XRAID/Equipo Rojo/EU-OSHA/18-0115 PPT templates update/PNG/imagen-portada-COBRANDED-2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554224"/>
          </a:xfrm>
          <a:prstGeom prst="rect">
            <a:avLst/>
          </a:prstGeom>
        </p:spPr>
      </p:pic>
      <p:pic>
        <p:nvPicPr>
          <p:cNvPr id="13" name="Bild 4" descr="111004_EU-OSHA_PPT_EU 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23909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265088" y="4431506"/>
            <a:ext cx="2016224" cy="2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675" b="1" noProof="0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#</a:t>
            </a:r>
            <a:r>
              <a:rPr lang="en-GB" sz="675" b="1" noProof="0" dirty="0" err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EUhealthyworkplaces</a:t>
            </a:r>
            <a:endParaRPr lang="en-GB" sz="675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s-ES" sz="675" b="1" noProof="0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#</a:t>
            </a:r>
            <a:r>
              <a:rPr lang="es-ES" sz="675" b="1" noProof="0" dirty="0" err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StopthePandemic</a:t>
            </a:r>
            <a:endParaRPr lang="en-GB" sz="675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1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3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ORTADA-PATRON-COBRANDED.png" descr="/Volumes/XRAID/Equipo Rojo/EU-OSHA/18-0115 PPT templates update/PNG/FONDO-PORTADA-PATRON-COBRANDED.pn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3469500"/>
            <a:ext cx="7646400" cy="50760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pic>
        <p:nvPicPr>
          <p:cNvPr id="15" name="Bild 2" descr="111004_EU-OSHA_PPT_Corporate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n-portada-COBRANDED-3.png" descr="/Volumes/XRAID/Equipo Rojo/EU-OSHA/18-0115 PPT templates update/PNG/imagen-portada-COBRANDED-3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62"/>
            <a:ext cx="9144000" cy="2554224"/>
          </a:xfrm>
          <a:prstGeom prst="rect">
            <a:avLst/>
          </a:prstGeom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23909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265088" y="4431506"/>
            <a:ext cx="2016224" cy="2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675" b="1" noProof="0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#</a:t>
            </a:r>
            <a:r>
              <a:rPr lang="en-GB" sz="675" b="1" noProof="0" dirty="0" err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EUhealthyworkplaces</a:t>
            </a:r>
            <a:endParaRPr lang="en-GB" sz="675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s-ES" sz="675" b="1" noProof="0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#</a:t>
            </a:r>
            <a:r>
              <a:rPr lang="es-ES" sz="675" b="1" noProof="0" dirty="0" err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StopthePandemic</a:t>
            </a:r>
            <a:endParaRPr lang="en-GB" sz="675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177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4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ONDO-PORTADA-PATRON-COBRANDED.png" descr="/Volumes/XRAID/Equipo Rojo/EU-OSHA/18-0115 PPT templates update/PNG/FONDO-PORTADA-PATRON-COBRANDED.pn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2673000"/>
            <a:ext cx="7646400" cy="696600"/>
          </a:xfrm>
        </p:spPr>
        <p:txBody>
          <a:bodyPr lIns="0" tIns="0" rIns="0" bIns="0" anchor="t" anchorCtr="0"/>
          <a:lstStyle>
            <a:lvl1pPr algn="l">
              <a:defRPr sz="2400" b="1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3469500"/>
            <a:ext cx="7646400" cy="507600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35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9"/>
          <p:cNvSpPr txBox="1">
            <a:spLocks/>
          </p:cNvSpPr>
          <p:nvPr/>
        </p:nvSpPr>
        <p:spPr>
          <a:xfrm>
            <a:off x="8536261" y="4806543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050" dirty="0"/>
          </a:p>
        </p:txBody>
      </p:sp>
      <p:pic>
        <p:nvPicPr>
          <p:cNvPr id="15" name="Bild 2" descr="111004_EU-OSHA_PPT_Corporate 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501" y="4131469"/>
            <a:ext cx="95914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n-portada-COBRANDED-4.png" descr="/Volumes/XRAID/Equipo Rojo/EU-OSHA/18-0115 PPT templates update/PNG/imagen-portada-COBRANDED-4.png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554224"/>
          </a:xfrm>
          <a:prstGeom prst="rect">
            <a:avLst/>
          </a:prstGeom>
        </p:spPr>
      </p:pic>
      <p:pic>
        <p:nvPicPr>
          <p:cNvPr id="12" name="Bild 4" descr="111004_EU-OSHA_PPT_EU 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23909" y="4431506"/>
            <a:ext cx="372491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platzhalter 2"/>
          <p:cNvSpPr txBox="1">
            <a:spLocks/>
          </p:cNvSpPr>
          <p:nvPr/>
        </p:nvSpPr>
        <p:spPr>
          <a:xfrm>
            <a:off x="450851" y="4816800"/>
            <a:ext cx="7439025" cy="24526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900" b="0" i="0" kern="1200" spc="30">
                <a:ln>
                  <a:noFill/>
                </a:ln>
                <a:solidFill>
                  <a:srgbClr val="003399"/>
                </a:solidFill>
                <a:latin typeface="Arial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675" dirty="0"/>
              <a:t>Safety and health at work is everyone’s concern. It’s good for you. It’s good for business.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512" y="-34497"/>
            <a:ext cx="694508" cy="5209298"/>
          </a:xfrm>
          <a:prstGeom prst="rect">
            <a:avLst/>
          </a:prstGeom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265088" y="4431506"/>
            <a:ext cx="2016224" cy="2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675" b="1" noProof="0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#</a:t>
            </a:r>
            <a:r>
              <a:rPr lang="en-GB" sz="675" b="1" noProof="0" dirty="0" err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EUhealthyworkplaces</a:t>
            </a:r>
            <a:endParaRPr lang="en-GB" sz="675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s-ES" sz="675" b="1" noProof="0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#</a:t>
            </a:r>
            <a:r>
              <a:rPr lang="es-ES" sz="675" b="1" noProof="0" dirty="0" err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StopthePandemic</a:t>
            </a:r>
            <a:endParaRPr lang="en-GB" sz="675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794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00" y="135000"/>
            <a:ext cx="7560000" cy="36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999" y="836999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00" y="837000"/>
            <a:ext cx="3600000" cy="3645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42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999" y="1241999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0000" y="837000"/>
            <a:ext cx="3600000" cy="405000"/>
          </a:xfrm>
        </p:spPr>
        <p:txBody>
          <a:bodyPr anchor="b">
            <a:noAutofit/>
          </a:bodyPr>
          <a:lstStyle>
            <a:lvl1pPr marL="0" indent="0">
              <a:buNone/>
              <a:defRPr sz="1500" b="0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0000" y="1242000"/>
            <a:ext cx="3600000" cy="3240000"/>
          </a:xfrm>
        </p:spPr>
        <p:txBody>
          <a:bodyPr>
            <a:normAutofit/>
          </a:bodyPr>
          <a:lstStyle>
            <a:lvl5pPr>
              <a:defRPr/>
            </a:lvl5pPr>
            <a:lvl6pPr marL="1885950" indent="-171450">
              <a:buClr>
                <a:schemeClr val="tx2"/>
              </a:buClr>
              <a:buSzPct val="101000"/>
              <a:buFont typeface="Courier New" pitchFamily="49" charset="0"/>
              <a:buChar char="o"/>
              <a:defRPr sz="900"/>
            </a:lvl6pPr>
            <a:lvl7pPr marL="22288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7pPr>
            <a:lvl8pPr marL="25717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8pPr>
            <a:lvl9pPr marL="2914650" indent="-171450">
              <a:buClr>
                <a:schemeClr val="tx2"/>
              </a:buClr>
              <a:buFont typeface="Courier New" pitchFamily="49" charset="0"/>
              <a:buChar char="o"/>
              <a:defRPr sz="9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4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file://localhost/Volumes/XRAID/Equipo%20Rojo/EU-OSHA/18-0115%20PPT%20templates%20update/PNG/FONDO-PATRON-COBRANDED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FONDO-PATRON-COBRANDED.png" descr="/Volumes/XRAID/Equipo Rojo/EU-OSHA/18-0115 PPT templates update/PNG/FONDO-PATRON-COBRANDED.png"/>
          <p:cNvPicPr>
            <a:picLocks/>
          </p:cNvPicPr>
          <p:nvPr/>
        </p:nvPicPr>
        <p:blipFill>
          <a:blip r:embed="rId19" r:link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001" y="135000"/>
            <a:ext cx="7559873" cy="36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000" y="837000"/>
            <a:ext cx="7560000" cy="3645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Bild 3" descr="111004_EU-OSHA_PPT_Corporate logo_inner slide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42913" y="4705350"/>
            <a:ext cx="816719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9"/>
          <p:cNvSpPr txBox="1">
            <a:spLocks/>
          </p:cNvSpPr>
          <p:nvPr/>
        </p:nvSpPr>
        <p:spPr>
          <a:xfrm>
            <a:off x="8534024" y="4879662"/>
            <a:ext cx="609976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A064B8-E15C-4A1C-8E7E-B0BD818D867C}" type="slidenum">
              <a:rPr lang="en-GB" sz="750" baseline="0" smtClean="0"/>
              <a:pPr/>
              <a:t>‹#›</a:t>
            </a:fld>
            <a:endParaRPr lang="en-GB" sz="750" baseline="0" dirty="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268539" y="4857751"/>
            <a:ext cx="5830887" cy="7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675" b="1" noProof="0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http://osha.europa.eu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3221825" y="4751814"/>
            <a:ext cx="2016224" cy="29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Clr>
                <a:srgbClr val="00529F"/>
              </a:buClr>
              <a:defRPr/>
            </a:pPr>
            <a:r>
              <a:rPr lang="en-GB" sz="675" b="1" noProof="0" dirty="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#</a:t>
            </a:r>
            <a:r>
              <a:rPr lang="en-GB" sz="675" b="1" noProof="0" dirty="0" err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OiRAtools</a:t>
            </a:r>
            <a:endParaRPr lang="en-GB" sz="675" b="1" noProof="0" dirty="0">
              <a:solidFill>
                <a:schemeClr val="tx2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3361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1800" b="1" i="0" kern="1200" baseline="0">
          <a:solidFill>
            <a:schemeClr val="tx2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89000" indent="-189000" algn="l" defTabSz="342900" rtl="0" eaLnBrk="1" latinLnBrk="0" hangingPunct="1">
        <a:spcBef>
          <a:spcPts val="45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350" b="1" i="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2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27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94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729000" indent="-135000" algn="l" defTabSz="342900" rtl="0" eaLnBrk="1" latinLnBrk="0" hangingPunct="1">
        <a:spcBef>
          <a:spcPts val="0"/>
        </a:spcBef>
        <a:spcAft>
          <a:spcPts val="0"/>
        </a:spcAft>
        <a:buClrTx/>
        <a:buFont typeface="Arial" pitchFamily="34" charset="0"/>
        <a:buChar char="−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943313" indent="-214313" algn="l" defTabSz="342900" rtl="0" eaLnBrk="1" latinLnBrk="0" hangingPunct="1">
        <a:spcBef>
          <a:spcPts val="0"/>
        </a:spcBef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99000" indent="-135000" algn="l" defTabSz="342900" rtl="0" eaLnBrk="1" latinLnBrk="0" hangingPunct="1">
        <a:spcBef>
          <a:spcPts val="0"/>
        </a:spcBef>
        <a:buFont typeface="Arial" pitchFamily="34" charset="0"/>
        <a:buChar char="−"/>
        <a:defRPr sz="97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oira.osha.europa.eu/en/practical-resources/publications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iraproject.eu/en/oira-tools" TargetMode="External"/><Relationship Id="rId2" Type="http://schemas.openxmlformats.org/officeDocument/2006/relationships/hyperlink" Target="https://oiraproject.eu/en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twitter.com/hashtag/oiratools?f=tweets&amp;vertical=default&amp;src=hash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395536" y="3579862"/>
            <a:ext cx="7559873" cy="367200"/>
          </a:xfrm>
        </p:spPr>
        <p:txBody>
          <a:bodyPr/>
          <a:lstStyle/>
          <a:p>
            <a:pPr algn="ctr"/>
            <a:r>
              <a:rPr lang="en-GB" altLang="en-US" sz="2400" dirty="0" err="1">
                <a:cs typeface="Trebuchet MS" panose="020B0603020202020204" pitchFamily="34" charset="0"/>
              </a:rPr>
              <a:t>OiRA</a:t>
            </a:r>
            <a:r>
              <a:rPr lang="en-GB" altLang="en-US" sz="2400" dirty="0">
                <a:cs typeface="Trebuchet MS" panose="020B0603020202020204" pitchFamily="34" charset="0"/>
              </a:rPr>
              <a:t> </a:t>
            </a:r>
            <a:r>
              <a:rPr lang="sk-SK" altLang="en-US" sz="2400" dirty="0" smtClean="0">
                <a:cs typeface="Trebuchet MS" panose="020B0603020202020204" pitchFamily="34" charset="0"/>
              </a:rPr>
              <a:t>novinky</a:t>
            </a:r>
            <a:r>
              <a:rPr lang="en-GB" altLang="en-US" sz="2400" dirty="0" smtClean="0">
                <a:cs typeface="Trebuchet MS" panose="020B0603020202020204" pitchFamily="34" charset="0"/>
              </a:rPr>
              <a:t> </a:t>
            </a:r>
            <a:r>
              <a:rPr lang="en-GB" altLang="en-US" sz="2400" dirty="0">
                <a:cs typeface="Trebuchet MS" panose="020B0603020202020204" pitchFamily="34" charset="0"/>
              </a:rPr>
              <a:t>– </a:t>
            </a:r>
            <a:r>
              <a:rPr lang="sk-SK" altLang="en-US" sz="2400" dirty="0" smtClean="0">
                <a:cs typeface="Trebuchet MS" panose="020B0603020202020204" pitchFamily="34" charset="0"/>
              </a:rPr>
              <a:t>Apríl</a:t>
            </a:r>
            <a:r>
              <a:rPr lang="en-GB" altLang="en-US" sz="2400" dirty="0" smtClean="0">
                <a:cs typeface="Trebuchet MS" panose="020B0603020202020204" pitchFamily="34" charset="0"/>
              </a:rPr>
              <a:t> 202</a:t>
            </a:r>
            <a:r>
              <a:rPr lang="sk-SK" altLang="en-US" sz="2400" dirty="0" smtClean="0">
                <a:cs typeface="Trebuchet MS" panose="020B0603020202020204" pitchFamily="34" charset="0"/>
              </a:rPr>
              <a:t>4</a:t>
            </a:r>
            <a:endParaRPr lang="en-GB" altLang="en-US" sz="2400" dirty="0">
              <a:cs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5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400" dirty="0" err="1">
                <a:cs typeface="Trebuchet MS" panose="020B0603020202020204" pitchFamily="34" charset="0"/>
              </a:rPr>
              <a:t>OiRA</a:t>
            </a:r>
            <a:r>
              <a:rPr lang="en-GB" altLang="en-US" sz="2400" dirty="0">
                <a:cs typeface="Trebuchet MS" panose="020B0603020202020204" pitchFamily="34" charset="0"/>
              </a:rPr>
              <a:t> </a:t>
            </a:r>
            <a:r>
              <a:rPr lang="sk-SK" altLang="en-US" sz="2400" dirty="0" smtClean="0">
                <a:cs typeface="Trebuchet MS" panose="020B0603020202020204" pitchFamily="34" charset="0"/>
              </a:rPr>
              <a:t>v číslach</a:t>
            </a:r>
            <a:r>
              <a:rPr lang="en-GB" altLang="en-US" sz="2400" dirty="0" smtClean="0">
                <a:cs typeface="Trebuchet MS" panose="020B0603020202020204" pitchFamily="34" charset="0"/>
              </a:rPr>
              <a:t> </a:t>
            </a:r>
            <a:r>
              <a:rPr lang="en-GB" altLang="en-US" sz="2400" dirty="0">
                <a:cs typeface="Trebuchet MS" panose="020B0603020202020204" pitchFamily="34" charset="0"/>
              </a:rPr>
              <a:t>– </a:t>
            </a:r>
            <a:r>
              <a:rPr lang="en-GB" altLang="en-US" sz="2400" dirty="0" smtClean="0">
                <a:cs typeface="Trebuchet MS" panose="020B0603020202020204" pitchFamily="34" charset="0"/>
              </a:rPr>
              <a:t>Apr</a:t>
            </a:r>
            <a:r>
              <a:rPr lang="sk-SK" altLang="en-US" sz="2400" dirty="0" smtClean="0">
                <a:cs typeface="Trebuchet MS" panose="020B0603020202020204" pitchFamily="34" charset="0"/>
              </a:rPr>
              <a:t>í</a:t>
            </a:r>
            <a:r>
              <a:rPr lang="en-GB" altLang="en-US" sz="2400" dirty="0" smtClean="0">
                <a:cs typeface="Trebuchet MS" panose="020B0603020202020204" pitchFamily="34" charset="0"/>
              </a:rPr>
              <a:t>l 202</a:t>
            </a:r>
            <a:r>
              <a:rPr lang="sk-SK" altLang="en-US" sz="2400" dirty="0" smtClean="0">
                <a:cs typeface="Trebuchet MS" panose="020B0603020202020204" pitchFamily="34" charset="0"/>
              </a:rPr>
              <a:t>4</a:t>
            </a:r>
            <a:endParaRPr lang="en-GB" altLang="en-US" sz="2400" dirty="0">
              <a:cs typeface="Trebuchet MS" panose="020B06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341739"/>
            <a:ext cx="6048672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" b="1" dirty="0">
              <a:solidFill>
                <a:schemeClr val="tx2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sk-SK" b="1" dirty="0" smtClean="0">
                <a:solidFill>
                  <a:schemeClr val="tx2"/>
                </a:solidFill>
              </a:rPr>
              <a:t>354 (</a:t>
            </a:r>
            <a:r>
              <a:rPr lang="en-GB" b="1" dirty="0" smtClean="0">
                <a:solidFill>
                  <a:schemeClr val="tx2"/>
                </a:solidFill>
              </a:rPr>
              <a:t>333</a:t>
            </a:r>
            <a:r>
              <a:rPr lang="sk-SK" b="1" dirty="0" smtClean="0">
                <a:solidFill>
                  <a:schemeClr val="tx2"/>
                </a:solidFill>
              </a:rPr>
              <a:t> v </a:t>
            </a:r>
            <a:r>
              <a:rPr lang="sk-SK" b="1" dirty="0" smtClean="0">
                <a:solidFill>
                  <a:schemeClr val="tx2"/>
                </a:solidFill>
              </a:rPr>
              <a:t>roku 2023)</a:t>
            </a:r>
            <a:r>
              <a:rPr lang="en-GB" b="1" dirty="0" smtClean="0">
                <a:solidFill>
                  <a:schemeClr val="tx2"/>
                </a:solidFill>
              </a:rPr>
              <a:t> </a:t>
            </a:r>
            <a:r>
              <a:rPr lang="en-GB" b="1" dirty="0" err="1">
                <a:solidFill>
                  <a:schemeClr val="tx2"/>
                </a:solidFill>
              </a:rPr>
              <a:t>OiRA</a:t>
            </a:r>
            <a:r>
              <a:rPr lang="en-GB" b="1" dirty="0">
                <a:solidFill>
                  <a:schemeClr val="tx2"/>
                </a:solidFill>
              </a:rPr>
              <a:t> </a:t>
            </a:r>
            <a:r>
              <a:rPr lang="sk-SK" b="1" dirty="0" smtClean="0">
                <a:solidFill>
                  <a:schemeClr val="tx2"/>
                </a:solidFill>
              </a:rPr>
              <a:t>nástrojov online </a:t>
            </a:r>
            <a:endParaRPr lang="en-GB" b="1" dirty="0">
              <a:solidFill>
                <a:schemeClr val="tx2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chemeClr val="tx2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sk-SK" b="1" dirty="0" smtClean="0">
                <a:solidFill>
                  <a:schemeClr val="tx2"/>
                </a:solidFill>
              </a:rPr>
              <a:t>2</a:t>
            </a:r>
            <a:r>
              <a:rPr lang="en-GB" b="1" dirty="0" smtClean="0">
                <a:solidFill>
                  <a:schemeClr val="tx2"/>
                </a:solidFill>
              </a:rPr>
              <a:t>7 </a:t>
            </a:r>
            <a:r>
              <a:rPr lang="sk-SK" b="1" dirty="0" smtClean="0">
                <a:solidFill>
                  <a:schemeClr val="tx2"/>
                </a:solidFill>
              </a:rPr>
              <a:t>bolo publikovaných v roku 2023</a:t>
            </a:r>
            <a:endParaRPr lang="en-GB" b="1" dirty="0">
              <a:solidFill>
                <a:schemeClr val="tx2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GB" b="1" dirty="0">
              <a:solidFill>
                <a:schemeClr val="tx2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chemeClr val="tx2"/>
                </a:solidFill>
              </a:rPr>
              <a:t>2 </a:t>
            </a:r>
            <a:r>
              <a:rPr lang="sk-SK" b="1" dirty="0" smtClean="0">
                <a:solidFill>
                  <a:schemeClr val="tx2"/>
                </a:solidFill>
              </a:rPr>
              <a:t>stiahnuté </a:t>
            </a:r>
            <a:r>
              <a:rPr lang="en-GB" b="1" dirty="0" smtClean="0">
                <a:solidFill>
                  <a:schemeClr val="tx2"/>
                </a:solidFill>
              </a:rPr>
              <a:t>(COVID-19, </a:t>
            </a:r>
            <a:r>
              <a:rPr lang="sk-SK" b="1" dirty="0" smtClean="0">
                <a:solidFill>
                  <a:schemeClr val="tx2"/>
                </a:solidFill>
              </a:rPr>
              <a:t>už nie sú aktuálne)</a:t>
            </a:r>
            <a:endParaRPr lang="en-GB" b="1" dirty="0">
              <a:solidFill>
                <a:schemeClr val="tx2"/>
              </a:solidFill>
            </a:endParaRPr>
          </a:p>
          <a:p>
            <a:pPr>
              <a:defRPr/>
            </a:pPr>
            <a:endParaRPr lang="en-GB" b="1" dirty="0">
              <a:solidFill>
                <a:schemeClr val="tx2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sk-SK" b="1" dirty="0" smtClean="0">
                <a:solidFill>
                  <a:schemeClr val="tx2"/>
                </a:solidFill>
              </a:rPr>
              <a:t>Viac ako 6</a:t>
            </a:r>
            <a:r>
              <a:rPr lang="en-GB" b="1" dirty="0" smtClean="0">
                <a:solidFill>
                  <a:schemeClr val="tx2"/>
                </a:solidFill>
              </a:rPr>
              <a:t>0 </a:t>
            </a:r>
            <a:r>
              <a:rPr lang="sk-SK" b="1" dirty="0" smtClean="0">
                <a:solidFill>
                  <a:schemeClr val="tx2"/>
                </a:solidFill>
              </a:rPr>
              <a:t>nástrojov je stále vo vývoji</a:t>
            </a:r>
          </a:p>
          <a:p>
            <a:pPr>
              <a:defRPr/>
            </a:pPr>
            <a:endParaRPr lang="es-ES" b="1" dirty="0">
              <a:solidFill>
                <a:schemeClr val="tx2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sk-SK" altLang="en-US" b="1" dirty="0" smtClean="0">
                <a:solidFill>
                  <a:schemeClr val="tx2"/>
                </a:solidFill>
              </a:rPr>
              <a:t>Viac ako 233 398 (</a:t>
            </a:r>
            <a:r>
              <a:rPr lang="en-GB" altLang="en-US" b="1" dirty="0" smtClean="0">
                <a:solidFill>
                  <a:schemeClr val="tx2"/>
                </a:solidFill>
              </a:rPr>
              <a:t>184 400</a:t>
            </a:r>
            <a:r>
              <a:rPr lang="sk-SK" altLang="en-US" b="1" dirty="0" smtClean="0">
                <a:solidFill>
                  <a:schemeClr val="tx2"/>
                </a:solidFill>
              </a:rPr>
              <a:t>)</a:t>
            </a:r>
            <a:r>
              <a:rPr lang="en-GB" altLang="en-US" b="1" dirty="0" smtClean="0">
                <a:solidFill>
                  <a:schemeClr val="tx2"/>
                </a:solidFill>
              </a:rPr>
              <a:t> </a:t>
            </a:r>
            <a:r>
              <a:rPr lang="sk-SK" altLang="en-US" b="1" dirty="0" smtClean="0">
                <a:solidFill>
                  <a:schemeClr val="tx2"/>
                </a:solidFill>
              </a:rPr>
              <a:t>registrovaných užívateľov</a:t>
            </a:r>
            <a:r>
              <a:rPr lang="en-GB" altLang="en-US" b="1" dirty="0" smtClean="0">
                <a:solidFill>
                  <a:schemeClr val="tx2"/>
                </a:solidFill>
              </a:rPr>
              <a:t> </a:t>
            </a:r>
            <a:endParaRPr lang="en-GB" altLang="en-US" b="1" dirty="0">
              <a:solidFill>
                <a:schemeClr val="tx2"/>
              </a:solidFill>
            </a:endParaRPr>
          </a:p>
          <a:p>
            <a:pPr>
              <a:defRPr/>
            </a:pPr>
            <a:endParaRPr lang="en-GB" altLang="en-US" b="1" dirty="0">
              <a:solidFill>
                <a:schemeClr val="tx2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sk-SK" altLang="en-US" b="1" dirty="0" smtClean="0">
                <a:solidFill>
                  <a:schemeClr val="tx2"/>
                </a:solidFill>
              </a:rPr>
              <a:t>Viac ako 392 208 (</a:t>
            </a:r>
            <a:r>
              <a:rPr lang="en-GB" altLang="en-US" b="1" dirty="0" smtClean="0">
                <a:solidFill>
                  <a:schemeClr val="tx2"/>
                </a:solidFill>
              </a:rPr>
              <a:t>309 500</a:t>
            </a:r>
            <a:r>
              <a:rPr lang="sk-SK" altLang="en-US" b="1" dirty="0" smtClean="0">
                <a:solidFill>
                  <a:schemeClr val="tx2"/>
                </a:solidFill>
              </a:rPr>
              <a:t>)</a:t>
            </a:r>
            <a:r>
              <a:rPr lang="en-GB" altLang="en-US" b="1" dirty="0" smtClean="0">
                <a:solidFill>
                  <a:schemeClr val="tx2"/>
                </a:solidFill>
              </a:rPr>
              <a:t> </a:t>
            </a:r>
            <a:r>
              <a:rPr lang="sk-SK" altLang="en-US" b="1" dirty="0" smtClean="0">
                <a:solidFill>
                  <a:schemeClr val="tx2"/>
                </a:solidFill>
              </a:rPr>
              <a:t>posúdení rizík</a:t>
            </a:r>
            <a:endParaRPr lang="en-GB" altLang="en-US" b="1" dirty="0">
              <a:solidFill>
                <a:schemeClr val="tx2"/>
              </a:solidFill>
            </a:endParaRPr>
          </a:p>
          <a:p>
            <a:pPr>
              <a:defRPr/>
            </a:pPr>
            <a:endParaRPr lang="es-ES" altLang="en-US" b="1" dirty="0">
              <a:solidFill>
                <a:schemeClr val="tx2"/>
              </a:solidFill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450001" y="4371950"/>
            <a:ext cx="5662613" cy="36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+mj-lt"/>
                <a:ea typeface="ＭＳ Ｐゴシック" panose="020B0600070205080204" pitchFamily="34" charset="-128"/>
                <a:cs typeface="ＭＳ Ｐゴシック" pitchFamily="-108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  <a:cs typeface="ＭＳ Ｐゴシック" pitchFamily="-10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  <a:cs typeface="ＭＳ Ｐゴシック" pitchFamily="-10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  <a:cs typeface="ＭＳ Ｐゴシック" pitchFamily="-10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  <a:ea typeface="ＭＳ Ｐゴシック" panose="020B0600070205080204" pitchFamily="34" charset="-128"/>
                <a:cs typeface="ＭＳ Ｐゴシック" pitchFamily="-10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900" b="0" kern="0" dirty="0"/>
              <a:t>State: 11May 2023</a:t>
            </a:r>
          </a:p>
        </p:txBody>
      </p:sp>
      <p:pic>
        <p:nvPicPr>
          <p:cNvPr id="133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13" y="2859781"/>
            <a:ext cx="2263543" cy="2177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3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0"/>
            <a:ext cx="5472608" cy="699542"/>
          </a:xfrm>
        </p:spPr>
        <p:txBody>
          <a:bodyPr/>
          <a:lstStyle/>
          <a:p>
            <a:r>
              <a:rPr lang="sk-SK" altLang="en-US" sz="2400" dirty="0" smtClean="0">
                <a:cs typeface="Trebuchet MS" panose="020B0603020202020204" pitchFamily="34" charset="0"/>
              </a:rPr>
              <a:t>Počet nástrojov online</a:t>
            </a:r>
            <a:endParaRPr lang="en-GB" altLang="en-US" sz="2400" dirty="0">
              <a:cs typeface="Trebuchet MS" panose="020B0603020202020204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8456314"/>
              </p:ext>
            </p:extLst>
          </p:nvPr>
        </p:nvGraphicFramePr>
        <p:xfrm>
          <a:off x="1187624" y="728417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858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>
          <a:xfrm>
            <a:off x="467544" y="0"/>
            <a:ext cx="5472608" cy="699542"/>
          </a:xfrm>
        </p:spPr>
        <p:txBody>
          <a:bodyPr/>
          <a:lstStyle/>
          <a:p>
            <a:r>
              <a:rPr lang="sk-SK" altLang="en-US" sz="2400" dirty="0" smtClean="0">
                <a:cs typeface="Trebuchet MS" panose="020B0603020202020204" pitchFamily="34" charset="0"/>
              </a:rPr>
              <a:t>Počet posúdení rizík</a:t>
            </a:r>
            <a:r>
              <a:rPr lang="en-GB" altLang="en-US" sz="2400" dirty="0" smtClean="0">
                <a:cs typeface="Trebuchet MS" panose="020B0603020202020204" pitchFamily="34" charset="0"/>
              </a:rPr>
              <a:t> </a:t>
            </a:r>
            <a:endParaRPr lang="en-GB" altLang="en-US" sz="2400" dirty="0">
              <a:cs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39BD40-706D-4A69-B695-857F8E15D5C7}"/>
              </a:ext>
            </a:extLst>
          </p:cNvPr>
          <p:cNvSpPr txBox="1"/>
          <p:nvPr/>
        </p:nvSpPr>
        <p:spPr>
          <a:xfrm>
            <a:off x="6732240" y="3794391"/>
            <a:ext cx="2088232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2023 </a:t>
            </a:r>
            <a:r>
              <a:rPr lang="sk-SK" b="1" dirty="0" smtClean="0">
                <a:solidFill>
                  <a:schemeClr val="tx2"/>
                </a:solidFill>
              </a:rPr>
              <a:t>rekordný</a:t>
            </a:r>
            <a:r>
              <a:rPr lang="es-ES" b="1" dirty="0" smtClean="0">
                <a:solidFill>
                  <a:schemeClr val="tx2"/>
                </a:solidFill>
              </a:rPr>
              <a:t> </a:t>
            </a:r>
            <a:r>
              <a:rPr lang="sk-SK" b="1" dirty="0" smtClean="0">
                <a:solidFill>
                  <a:schemeClr val="tx2"/>
                </a:solidFill>
              </a:rPr>
              <a:t>rok</a:t>
            </a:r>
            <a:r>
              <a:rPr lang="es-ES" b="1" dirty="0" smtClean="0">
                <a:solidFill>
                  <a:schemeClr val="tx2"/>
                </a:solidFill>
              </a:rPr>
              <a:t>:           </a:t>
            </a:r>
            <a:endParaRPr lang="sk-SK" b="1" dirty="0" smtClean="0">
              <a:solidFill>
                <a:schemeClr val="tx2"/>
              </a:solidFill>
            </a:endParaRPr>
          </a:p>
          <a:p>
            <a:pPr algn="ctr"/>
            <a:r>
              <a:rPr lang="es-ES" dirty="0" smtClean="0">
                <a:solidFill>
                  <a:schemeClr val="tx2"/>
                </a:solidFill>
              </a:rPr>
              <a:t>86 </a:t>
            </a:r>
            <a:r>
              <a:rPr lang="es-ES" dirty="0">
                <a:solidFill>
                  <a:schemeClr val="tx2"/>
                </a:solidFill>
              </a:rPr>
              <a:t>660 </a:t>
            </a:r>
            <a:r>
              <a:rPr lang="es-ES" dirty="0" smtClean="0">
                <a:solidFill>
                  <a:schemeClr val="tx2"/>
                </a:solidFill>
              </a:rPr>
              <a:t>n</a:t>
            </a:r>
            <a:r>
              <a:rPr lang="sk-SK" dirty="0" err="1" smtClean="0">
                <a:solidFill>
                  <a:schemeClr val="tx2"/>
                </a:solidFill>
              </a:rPr>
              <a:t>ových</a:t>
            </a:r>
            <a:r>
              <a:rPr lang="es-ES" dirty="0" smtClean="0">
                <a:solidFill>
                  <a:schemeClr val="tx2"/>
                </a:solidFill>
              </a:rPr>
              <a:t> </a:t>
            </a:r>
            <a:r>
              <a:rPr lang="sk-SK" dirty="0" smtClean="0">
                <a:solidFill>
                  <a:schemeClr val="tx2"/>
                </a:solidFill>
              </a:rPr>
              <a:t>posúdení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B2E8A7E-A3A8-9E3C-95E1-A095C9D319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601758"/>
              </p:ext>
            </p:extLst>
          </p:nvPr>
        </p:nvGraphicFramePr>
        <p:xfrm>
          <a:off x="977632" y="1059582"/>
          <a:ext cx="6058232" cy="3315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2406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0"/>
            <a:ext cx="5472608" cy="699542"/>
          </a:xfrm>
        </p:spPr>
        <p:txBody>
          <a:bodyPr/>
          <a:lstStyle/>
          <a:p>
            <a:r>
              <a:rPr lang="sk-SK" altLang="en-US" sz="2400" dirty="0" smtClean="0">
                <a:cs typeface="Trebuchet MS" panose="020B0603020202020204" pitchFamily="34" charset="0"/>
              </a:rPr>
              <a:t>Počet užívateľov</a:t>
            </a:r>
            <a:endParaRPr lang="en-GB" altLang="en-US" sz="2400" dirty="0">
              <a:cs typeface="Trebuchet MS" panose="020B06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B7FA2E-FE8F-4176-BF01-94F31BBDF137}"/>
              </a:ext>
            </a:extLst>
          </p:cNvPr>
          <p:cNvSpPr txBox="1"/>
          <p:nvPr/>
        </p:nvSpPr>
        <p:spPr>
          <a:xfrm>
            <a:off x="6516216" y="4083918"/>
            <a:ext cx="2232248" cy="92333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tx2"/>
                </a:solidFill>
              </a:rPr>
              <a:t>2023 </a:t>
            </a:r>
            <a:r>
              <a:rPr lang="es-ES" b="1" dirty="0" smtClean="0">
                <a:solidFill>
                  <a:schemeClr val="tx2"/>
                </a:solidFill>
              </a:rPr>
              <a:t>re</a:t>
            </a:r>
            <a:r>
              <a:rPr lang="sk-SK" b="1" dirty="0" err="1" smtClean="0">
                <a:solidFill>
                  <a:schemeClr val="tx2"/>
                </a:solidFill>
              </a:rPr>
              <a:t>kordný</a:t>
            </a:r>
            <a:r>
              <a:rPr lang="sk-SK" b="1" dirty="0" smtClean="0">
                <a:solidFill>
                  <a:schemeClr val="tx2"/>
                </a:solidFill>
              </a:rPr>
              <a:t> rok</a:t>
            </a:r>
            <a:r>
              <a:rPr lang="es-ES" dirty="0" smtClean="0">
                <a:solidFill>
                  <a:schemeClr val="tx2"/>
                </a:solidFill>
              </a:rPr>
              <a:t>:  </a:t>
            </a:r>
            <a:endParaRPr lang="es-ES" dirty="0">
              <a:solidFill>
                <a:schemeClr val="tx2"/>
              </a:solidFill>
            </a:endParaRPr>
          </a:p>
          <a:p>
            <a:pPr algn="ctr"/>
            <a:r>
              <a:rPr lang="es-ES" dirty="0">
                <a:solidFill>
                  <a:schemeClr val="tx2"/>
                </a:solidFill>
              </a:rPr>
              <a:t>48 924 </a:t>
            </a:r>
            <a:r>
              <a:rPr lang="es-ES" dirty="0" smtClean="0">
                <a:solidFill>
                  <a:schemeClr val="tx2"/>
                </a:solidFill>
              </a:rPr>
              <a:t>n</a:t>
            </a:r>
            <a:r>
              <a:rPr lang="sk-SK" dirty="0" err="1" smtClean="0">
                <a:solidFill>
                  <a:schemeClr val="tx2"/>
                </a:solidFill>
              </a:rPr>
              <a:t>ových</a:t>
            </a:r>
            <a:r>
              <a:rPr lang="es-ES" dirty="0" smtClean="0">
                <a:solidFill>
                  <a:schemeClr val="tx2"/>
                </a:solidFill>
              </a:rPr>
              <a:t> u</a:t>
            </a:r>
            <a:r>
              <a:rPr lang="sk-SK" dirty="0" err="1" smtClean="0">
                <a:solidFill>
                  <a:schemeClr val="tx2"/>
                </a:solidFill>
              </a:rPr>
              <a:t>žívateľov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88DC358-C866-CE6A-2228-6E71EE616E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2568651"/>
              </p:ext>
            </p:extLst>
          </p:nvPr>
        </p:nvGraphicFramePr>
        <p:xfrm>
          <a:off x="1043608" y="1200150"/>
          <a:ext cx="5814392" cy="308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7226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altLang="en-US" sz="2400" dirty="0" smtClean="0">
                <a:cs typeface="Trebuchet MS" panose="020B0603020202020204" pitchFamily="34" charset="0"/>
              </a:rPr>
              <a:t>Vývoj EÚ nástrojov</a:t>
            </a:r>
            <a:endParaRPr lang="en-GB" altLang="en-US" sz="2400" dirty="0">
              <a:cs typeface="Trebuchet MS" panose="020B06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816" y="492859"/>
            <a:ext cx="7020122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" sz="24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000" b="1" dirty="0" smtClean="0">
                <a:solidFill>
                  <a:schemeClr val="tx2"/>
                </a:solidFill>
              </a:rPr>
              <a:t>Násilie voči pracovníkom - </a:t>
            </a:r>
            <a:r>
              <a:rPr lang="es-ES" sz="2000" b="1" dirty="0" smtClean="0">
                <a:solidFill>
                  <a:schemeClr val="tx2"/>
                </a:solidFill>
              </a:rPr>
              <a:t>Third </a:t>
            </a:r>
            <a:r>
              <a:rPr lang="es-ES" sz="2000" b="1" dirty="0">
                <a:solidFill>
                  <a:schemeClr val="tx2"/>
                </a:solidFill>
              </a:rPr>
              <a:t>Party Violence </a:t>
            </a:r>
            <a:r>
              <a:rPr lang="es-ES" sz="2000" dirty="0">
                <a:solidFill>
                  <a:schemeClr val="tx2"/>
                </a:solidFill>
              </a:rPr>
              <a:t>tool: online </a:t>
            </a:r>
            <a:r>
              <a:rPr lang="sk-SK" sz="2000" dirty="0" smtClean="0">
                <a:solidFill>
                  <a:schemeClr val="tx2"/>
                </a:solidFill>
              </a:rPr>
              <a:t>od</a:t>
            </a:r>
            <a:r>
              <a:rPr lang="es-ES" sz="2000" dirty="0" smtClean="0">
                <a:solidFill>
                  <a:schemeClr val="tx2"/>
                </a:solidFill>
              </a:rPr>
              <a:t> J</a:t>
            </a:r>
            <a:r>
              <a:rPr lang="sk-SK" sz="2000" dirty="0" err="1" smtClean="0">
                <a:solidFill>
                  <a:schemeClr val="tx2"/>
                </a:solidFill>
              </a:rPr>
              <a:t>úna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>
                <a:solidFill>
                  <a:schemeClr val="tx2"/>
                </a:solidFill>
              </a:rPr>
              <a:t>2023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2"/>
                </a:solidFill>
              </a:rPr>
              <a:t>EU </a:t>
            </a:r>
            <a:r>
              <a:rPr lang="es-ES" sz="2000" b="1" dirty="0">
                <a:solidFill>
                  <a:schemeClr val="tx2"/>
                </a:solidFill>
              </a:rPr>
              <a:t>Teleworking</a:t>
            </a:r>
            <a:r>
              <a:rPr lang="es-ES" sz="2000" dirty="0">
                <a:solidFill>
                  <a:schemeClr val="tx2"/>
                </a:solidFill>
              </a:rPr>
              <a:t> tool: </a:t>
            </a:r>
            <a:r>
              <a:rPr lang="sk-SK" sz="2000" dirty="0" smtClean="0">
                <a:solidFill>
                  <a:schemeClr val="tx2"/>
                </a:solidFill>
              </a:rPr>
              <a:t>od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sk-SK" sz="2000" dirty="0" smtClean="0">
                <a:solidFill>
                  <a:schemeClr val="tx2"/>
                </a:solidFill>
              </a:rPr>
              <a:t>Októbra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>
                <a:solidFill>
                  <a:schemeClr val="tx2"/>
                </a:solidFill>
              </a:rPr>
              <a:t>2023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chemeClr val="tx2"/>
                </a:solidFill>
              </a:rPr>
              <a:t>EU SSD tool </a:t>
            </a:r>
            <a:r>
              <a:rPr lang="es-ES" sz="2000" dirty="0">
                <a:solidFill>
                  <a:schemeClr val="tx2"/>
                </a:solidFill>
              </a:rPr>
              <a:t>– </a:t>
            </a:r>
            <a:r>
              <a:rPr lang="es-ES" sz="2000" b="1" dirty="0">
                <a:solidFill>
                  <a:schemeClr val="tx2"/>
                </a:solidFill>
              </a:rPr>
              <a:t>Higher Education</a:t>
            </a:r>
            <a:r>
              <a:rPr lang="es-ES" sz="2000" dirty="0">
                <a:solidFill>
                  <a:schemeClr val="tx2"/>
                </a:solidFill>
              </a:rPr>
              <a:t>: </a:t>
            </a:r>
            <a:r>
              <a:rPr lang="sk-SK" sz="2000" dirty="0" smtClean="0">
                <a:solidFill>
                  <a:schemeClr val="tx2"/>
                </a:solidFill>
              </a:rPr>
              <a:t>vo vývoji</a:t>
            </a:r>
          </a:p>
          <a:p>
            <a:pPr>
              <a:lnSpc>
                <a:spcPct val="150000"/>
              </a:lnSpc>
            </a:pPr>
            <a:r>
              <a:rPr lang="sk-SK" sz="2000" dirty="0" smtClean="0">
                <a:solidFill>
                  <a:schemeClr val="tx2"/>
                </a:solidFill>
              </a:rPr>
              <a:t>Pripravuje sa, v počiatočnom štádiu vývoja v r.</a:t>
            </a:r>
            <a:r>
              <a:rPr lang="es-ES" sz="2000" dirty="0" smtClean="0">
                <a:solidFill>
                  <a:schemeClr val="tx2"/>
                </a:solidFill>
              </a:rPr>
              <a:t> </a:t>
            </a:r>
            <a:r>
              <a:rPr lang="es-ES" sz="2000" dirty="0">
                <a:solidFill>
                  <a:schemeClr val="tx2"/>
                </a:solidFill>
              </a:rPr>
              <a:t>2024: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tx2"/>
                </a:solidFill>
              </a:rPr>
              <a:t>Harassment</a:t>
            </a:r>
            <a:r>
              <a:rPr lang="sk-SK" sz="2000" dirty="0" smtClean="0">
                <a:solidFill>
                  <a:schemeClr val="tx2"/>
                </a:solidFill>
              </a:rPr>
              <a:t> (Obťažovanie na pracovisku)</a:t>
            </a:r>
            <a:endParaRPr lang="es-ES" sz="20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tx2"/>
                </a:solidFill>
              </a:rPr>
              <a:t>Heat and </a:t>
            </a:r>
            <a:r>
              <a:rPr lang="es-ES" sz="2000" dirty="0" smtClean="0">
                <a:solidFill>
                  <a:schemeClr val="tx2"/>
                </a:solidFill>
              </a:rPr>
              <a:t>cold</a:t>
            </a:r>
            <a:r>
              <a:rPr lang="sk-SK" sz="2000" dirty="0" smtClean="0">
                <a:solidFill>
                  <a:schemeClr val="tx2"/>
                </a:solidFill>
              </a:rPr>
              <a:t> (Teplo a chlad)</a:t>
            </a:r>
            <a:endParaRPr lang="es-ES" sz="2000" dirty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>
                <a:solidFill>
                  <a:schemeClr val="tx2"/>
                </a:solidFill>
              </a:rPr>
              <a:t>Automatisation of </a:t>
            </a:r>
            <a:r>
              <a:rPr lang="es-ES" sz="2000" dirty="0" smtClean="0">
                <a:solidFill>
                  <a:schemeClr val="tx2"/>
                </a:solidFill>
              </a:rPr>
              <a:t>tasks</a:t>
            </a:r>
            <a:r>
              <a:rPr lang="sk-SK" sz="2000" dirty="0" smtClean="0">
                <a:solidFill>
                  <a:schemeClr val="tx2"/>
                </a:solidFill>
              </a:rPr>
              <a:t> (Automatizácia úloh)</a:t>
            </a:r>
            <a:endParaRPr lang="en-GB" sz="2000" dirty="0">
              <a:solidFill>
                <a:schemeClr val="tx2"/>
              </a:solidFill>
            </a:endParaRPr>
          </a:p>
          <a:p>
            <a:pPr>
              <a:defRPr/>
            </a:pPr>
            <a:endParaRPr lang="es-ES" altLang="en-US" sz="24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931790"/>
            <a:ext cx="2072477" cy="207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32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2D158-0377-8B1B-90B4-90E0A449C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 smtClean="0"/>
              <a:t>Propagácia </a:t>
            </a:r>
            <a:r>
              <a:rPr lang="es-ES" sz="2400" dirty="0" smtClean="0"/>
              <a:t>OiRA  </a:t>
            </a:r>
            <a:r>
              <a:rPr lang="sk-SK" sz="2400" dirty="0" smtClean="0"/>
              <a:t>atď.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AA40F-AD3B-09D8-202C-F2AEEA73E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715766"/>
            <a:ext cx="7177087" cy="33123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sk-SK" sz="1600" dirty="0" smtClean="0"/>
              <a:t>Prípadové štúdie plánované na rok</a:t>
            </a:r>
            <a:r>
              <a:rPr lang="es-ES" sz="1600" dirty="0" smtClean="0"/>
              <a:t> </a:t>
            </a:r>
            <a:r>
              <a:rPr lang="es-ES" sz="1600" dirty="0"/>
              <a:t>2024:</a:t>
            </a:r>
          </a:p>
          <a:p>
            <a:pPr lvl="1">
              <a:lnSpc>
                <a:spcPct val="120000"/>
              </a:lnSpc>
            </a:pPr>
            <a:r>
              <a:rPr lang="en-GB" sz="1600" dirty="0">
                <a:hlinkClick r:id="rId2"/>
              </a:rPr>
              <a:t>https://oira.osha.europa.eu/en/practical-resources/publications</a:t>
            </a:r>
            <a:r>
              <a:rPr lang="en-GB" sz="1600" dirty="0"/>
              <a:t> </a:t>
            </a:r>
          </a:p>
          <a:p>
            <a:pPr lvl="1">
              <a:lnSpc>
                <a:spcPct val="120000"/>
              </a:lnSpc>
            </a:pPr>
            <a:r>
              <a:rPr lang="es-ES" sz="1600" dirty="0"/>
              <a:t>VET</a:t>
            </a:r>
            <a:endParaRPr lang="en-GB" sz="1600" dirty="0"/>
          </a:p>
          <a:p>
            <a:pPr lvl="1">
              <a:lnSpc>
                <a:spcPct val="120000"/>
              </a:lnSpc>
            </a:pPr>
            <a:r>
              <a:rPr lang="en-GB" sz="1600" dirty="0"/>
              <a:t>Strategies and legislation</a:t>
            </a:r>
          </a:p>
          <a:p>
            <a:pPr lvl="1">
              <a:lnSpc>
                <a:spcPct val="120000"/>
              </a:lnSpc>
            </a:pPr>
            <a:r>
              <a:rPr lang="en-GB" sz="1600" dirty="0"/>
              <a:t>OiRA / IRAT – present one country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E08F2-494E-684D-455D-F746A65EA3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16" t="5208" r="7283" b="5852"/>
          <a:stretch/>
        </p:blipFill>
        <p:spPr>
          <a:xfrm>
            <a:off x="7092036" y="3003798"/>
            <a:ext cx="1656427" cy="170217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A8CC910-790A-D246-B14B-AE9625DA622E}"/>
              </a:ext>
            </a:extLst>
          </p:cNvPr>
          <p:cNvSpPr/>
          <p:nvPr/>
        </p:nvSpPr>
        <p:spPr>
          <a:xfrm>
            <a:off x="457258" y="869574"/>
            <a:ext cx="2448272" cy="151216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4"/>
                </a:solidFill>
              </a:rPr>
              <a:t>N</a:t>
            </a:r>
            <a:r>
              <a:rPr lang="sk-SK" b="1" dirty="0" err="1" smtClean="0">
                <a:solidFill>
                  <a:schemeClr val="accent4"/>
                </a:solidFill>
              </a:rPr>
              <a:t>ový</a:t>
            </a:r>
            <a:r>
              <a:rPr lang="es-ES" b="1" dirty="0" smtClean="0">
                <a:solidFill>
                  <a:schemeClr val="accent4"/>
                </a:solidFill>
              </a:rPr>
              <a:t> </a:t>
            </a:r>
            <a:r>
              <a:rPr lang="es-ES" b="1" dirty="0">
                <a:solidFill>
                  <a:schemeClr val="accent4"/>
                </a:solidFill>
              </a:rPr>
              <a:t>OiRA </a:t>
            </a:r>
            <a:r>
              <a:rPr lang="es-ES" b="1" dirty="0" smtClean="0">
                <a:solidFill>
                  <a:schemeClr val="accent4"/>
                </a:solidFill>
              </a:rPr>
              <a:t>Web!</a:t>
            </a:r>
            <a:endParaRPr lang="es-ES" b="1" dirty="0">
              <a:solidFill>
                <a:schemeClr val="accent4"/>
              </a:solidFill>
            </a:endParaRPr>
          </a:p>
          <a:p>
            <a:pPr algn="ctr"/>
            <a:endParaRPr lang="es-ES" b="1" dirty="0">
              <a:solidFill>
                <a:schemeClr val="accent4"/>
              </a:solidFill>
            </a:endParaRPr>
          </a:p>
          <a:p>
            <a:pPr algn="ctr"/>
            <a:r>
              <a:rPr lang="sk-SK" b="1" dirty="0" smtClean="0">
                <a:solidFill>
                  <a:schemeClr val="accent4"/>
                </a:solidFill>
              </a:rPr>
              <a:t>POZRITE SI HO!</a:t>
            </a:r>
            <a:endParaRPr lang="en-GB" b="1" dirty="0">
              <a:solidFill>
                <a:schemeClr val="accent4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12AE0F-9F8A-8850-5F61-A48F5D8BE943}"/>
              </a:ext>
            </a:extLst>
          </p:cNvPr>
          <p:cNvSpPr txBox="1">
            <a:spLocks/>
          </p:cNvSpPr>
          <p:nvPr/>
        </p:nvSpPr>
        <p:spPr>
          <a:xfrm>
            <a:off x="3188285" y="836234"/>
            <a:ext cx="4984116" cy="33123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189000" indent="-189000" algn="l" defTabSz="3429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§"/>
              <a:defRPr sz="1350" b="1" i="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2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9000" indent="-135000" algn="l" defTabSz="342900" rtl="0" eaLnBrk="1" latinLnBrk="0" hangingPunct="1">
              <a:spcBef>
                <a:spcPts val="0"/>
              </a:spcBef>
              <a:spcAft>
                <a:spcPts val="0"/>
              </a:spcAft>
              <a:buClrTx/>
              <a:buFont typeface="Arial" pitchFamily="34" charset="0"/>
              <a:buChar char="−"/>
              <a:defRPr sz="112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43313" indent="-214313" algn="l" defTabSz="3429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99000" indent="-135000" algn="l" defTabSz="342900" rtl="0" eaLnBrk="1" latinLnBrk="0" hangingPunct="1">
              <a:spcBef>
                <a:spcPts val="0"/>
              </a:spcBef>
              <a:buFont typeface="Arial" pitchFamily="34" charset="0"/>
              <a:buChar char="−"/>
              <a:defRPr sz="975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sk-SK" sz="1600" dirty="0" smtClean="0"/>
              <a:t>Viac priestoru pre partnerov</a:t>
            </a:r>
            <a:endParaRPr lang="es-ES" sz="1600" dirty="0"/>
          </a:p>
          <a:p>
            <a:pPr>
              <a:lnSpc>
                <a:spcPct val="120000"/>
              </a:lnSpc>
            </a:pPr>
            <a:r>
              <a:rPr lang="sk-SK" sz="1600" dirty="0" smtClean="0"/>
              <a:t>Viac viditeľnosti</a:t>
            </a:r>
            <a:r>
              <a:rPr lang="es-ES" sz="1600" dirty="0" smtClean="0"/>
              <a:t> </a:t>
            </a:r>
            <a:r>
              <a:rPr lang="sk-SK" sz="1600" dirty="0" smtClean="0"/>
              <a:t>pre nástroje</a:t>
            </a:r>
            <a:endParaRPr lang="es-ES" sz="1600" dirty="0"/>
          </a:p>
          <a:p>
            <a:pPr>
              <a:lnSpc>
                <a:spcPct val="120000"/>
              </a:lnSpc>
            </a:pPr>
            <a:r>
              <a:rPr lang="sk-SK" sz="1600" dirty="0" smtClean="0"/>
              <a:t>Iba</a:t>
            </a:r>
            <a:r>
              <a:rPr lang="es-ES" sz="1600" dirty="0" smtClean="0"/>
              <a:t> </a:t>
            </a:r>
            <a:r>
              <a:rPr lang="sk-SK" sz="1600" dirty="0" smtClean="0"/>
              <a:t>zo zdrojov </a:t>
            </a:r>
            <a:r>
              <a:rPr lang="es-ES" sz="1600" dirty="0" smtClean="0"/>
              <a:t>EU-OSHA</a:t>
            </a:r>
            <a:endParaRPr lang="es-ES" sz="1600" dirty="0"/>
          </a:p>
          <a:p>
            <a:pPr>
              <a:lnSpc>
                <a:spcPct val="120000"/>
              </a:lnSpc>
            </a:pPr>
            <a:r>
              <a:rPr lang="sk-SK" sz="1600" dirty="0" smtClean="0"/>
              <a:t>Viac zameraný na rôzne cieľové skupiny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7084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9738" y="681038"/>
            <a:ext cx="5382816" cy="405050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sk-SK" dirty="0" smtClean="0">
                <a:ea typeface="MS PGothic" panose="020B0600070205080204" pitchFamily="34" charset="-128"/>
              </a:rPr>
              <a:t>Ak </a:t>
            </a:r>
            <a:r>
              <a:rPr lang="sk-SK" dirty="0" err="1" smtClean="0">
                <a:ea typeface="MS PGothic" panose="020B0600070205080204" pitchFamily="34" charset="-128"/>
              </a:rPr>
              <a:t>cehte</a:t>
            </a:r>
            <a:r>
              <a:rPr lang="sk-SK" dirty="0" smtClean="0">
                <a:ea typeface="MS PGothic" panose="020B0600070205080204" pitchFamily="34" charset="-128"/>
              </a:rPr>
              <a:t> vedieť viac o posudzovaní rizík navštívte náš web</a:t>
            </a:r>
            <a:r>
              <a:rPr lang="en-US" dirty="0" smtClean="0">
                <a:ea typeface="MS PGothic" panose="020B0600070205080204" pitchFamily="34" charset="-128"/>
              </a:rPr>
              <a:t> </a:t>
            </a:r>
            <a:r>
              <a:rPr lang="en-US" dirty="0" err="1">
                <a:ea typeface="MS PGothic" panose="020B0600070205080204" pitchFamily="34" charset="-128"/>
              </a:rPr>
              <a:t>OiRA</a:t>
            </a:r>
            <a:r>
              <a:rPr lang="en-US" dirty="0">
                <a:ea typeface="MS PGothic" panose="020B0600070205080204" pitchFamily="34" charset="-128"/>
              </a:rPr>
              <a:t> </a:t>
            </a:r>
            <a:r>
              <a:rPr lang="sk-SK" dirty="0" smtClean="0">
                <a:ea typeface="MS PGothic" panose="020B0600070205080204" pitchFamily="34" charset="-128"/>
              </a:rPr>
              <a:t>na </a:t>
            </a:r>
            <a:r>
              <a:rPr lang="en-US" dirty="0" smtClean="0">
                <a:ea typeface="MS PGothic" panose="020B0600070205080204" pitchFamily="34" charset="-128"/>
                <a:hlinkClick r:id="rId2"/>
              </a:rPr>
              <a:t>https</a:t>
            </a:r>
            <a:r>
              <a:rPr lang="en-US" dirty="0">
                <a:ea typeface="MS PGothic" panose="020B0600070205080204" pitchFamily="34" charset="-128"/>
                <a:hlinkClick r:id="rId2"/>
              </a:rPr>
              <a:t>://</a:t>
            </a:r>
            <a:r>
              <a:rPr lang="en-US" dirty="0" smtClean="0">
                <a:ea typeface="MS PGothic" panose="020B0600070205080204" pitchFamily="34" charset="-128"/>
                <a:hlinkClick r:id="rId2"/>
              </a:rPr>
              <a:t>oiraproject.eu/</a:t>
            </a:r>
            <a:r>
              <a:rPr lang="sk-SK" dirty="0" err="1" smtClean="0">
                <a:ea typeface="MS PGothic" panose="020B0600070205080204" pitchFamily="34" charset="-128"/>
              </a:rPr>
              <a:t>sk</a:t>
            </a:r>
            <a:endParaRPr lang="en-US" dirty="0">
              <a:ea typeface="MS PGothic" panose="020B0600070205080204" pitchFamily="34" charset="-128"/>
            </a:endParaRPr>
          </a:p>
          <a:p>
            <a:pPr marL="0" indent="0" algn="ctr">
              <a:buNone/>
              <a:defRPr/>
            </a:pPr>
            <a:endParaRPr lang="en-GB" dirty="0">
              <a:ea typeface="MS PGothic" panose="020B0600070205080204" pitchFamily="34" charset="-128"/>
            </a:endParaRPr>
          </a:p>
          <a:p>
            <a:pPr marL="0" indent="0" algn="ctr">
              <a:buNone/>
              <a:defRPr/>
            </a:pPr>
            <a:endParaRPr lang="en-US" dirty="0">
              <a:ea typeface="MS PGothic" panose="020B0600070205080204" pitchFamily="34" charset="-128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sk-SK" dirty="0" smtClean="0">
                <a:ea typeface="MS PGothic" panose="020B0600070205080204" pitchFamily="34" charset="-128"/>
              </a:rPr>
              <a:t>Prehľadávajte a používajte </a:t>
            </a:r>
            <a:r>
              <a:rPr lang="en-US" dirty="0" err="1" smtClean="0">
                <a:ea typeface="MS PGothic" panose="020B0600070205080204" pitchFamily="34" charset="-128"/>
              </a:rPr>
              <a:t>OiRA</a:t>
            </a:r>
            <a:r>
              <a:rPr lang="en-US" dirty="0" smtClean="0">
                <a:ea typeface="MS PGothic" panose="020B0600070205080204" pitchFamily="34" charset="-128"/>
              </a:rPr>
              <a:t> </a:t>
            </a:r>
            <a:r>
              <a:rPr lang="sk-SK" dirty="0" smtClean="0">
                <a:ea typeface="MS PGothic" panose="020B0600070205080204" pitchFamily="34" charset="-128"/>
              </a:rPr>
              <a:t>nástroje</a:t>
            </a:r>
            <a:r>
              <a:rPr lang="en-US" dirty="0" smtClean="0">
                <a:ea typeface="MS PGothic" panose="020B0600070205080204" pitchFamily="34" charset="-128"/>
              </a:rPr>
              <a:t> </a:t>
            </a:r>
            <a:r>
              <a:rPr lang="sk-SK" dirty="0" smtClean="0">
                <a:ea typeface="MS PGothic" panose="020B0600070205080204" pitchFamily="34" charset="-128"/>
              </a:rPr>
              <a:t>dostupné na </a:t>
            </a:r>
            <a:r>
              <a:rPr lang="en-US" dirty="0" smtClean="0">
                <a:ea typeface="MS PGothic" panose="020B0600070205080204" pitchFamily="34" charset="-128"/>
                <a:hlinkClick r:id="rId3"/>
              </a:rPr>
              <a:t>https</a:t>
            </a:r>
            <a:r>
              <a:rPr lang="en-US" dirty="0">
                <a:ea typeface="MS PGothic" panose="020B0600070205080204" pitchFamily="34" charset="-128"/>
                <a:hlinkClick r:id="rId3"/>
              </a:rPr>
              <a:t>://</a:t>
            </a:r>
            <a:r>
              <a:rPr lang="en-US" dirty="0" smtClean="0">
                <a:ea typeface="MS PGothic" panose="020B0600070205080204" pitchFamily="34" charset="-128"/>
                <a:hlinkClick r:id="rId3"/>
              </a:rPr>
              <a:t>oiraproject.eu/</a:t>
            </a:r>
            <a:r>
              <a:rPr lang="sk-SK" dirty="0" err="1" smtClean="0">
                <a:ea typeface="MS PGothic" panose="020B0600070205080204" pitchFamily="34" charset="-128"/>
                <a:hlinkClick r:id="rId3"/>
              </a:rPr>
              <a:t>sk</a:t>
            </a:r>
            <a:r>
              <a:rPr lang="en-US" dirty="0" smtClean="0">
                <a:ea typeface="MS PGothic" panose="020B0600070205080204" pitchFamily="34" charset="-128"/>
                <a:hlinkClick r:id="rId3"/>
              </a:rPr>
              <a:t>/</a:t>
            </a:r>
            <a:r>
              <a:rPr lang="en-US" dirty="0" err="1" smtClean="0">
                <a:ea typeface="MS PGothic" panose="020B0600070205080204" pitchFamily="34" charset="-128"/>
                <a:hlinkClick r:id="rId3"/>
              </a:rPr>
              <a:t>oira</a:t>
            </a:r>
            <a:r>
              <a:rPr lang="en-US" dirty="0" smtClean="0">
                <a:ea typeface="MS PGothic" panose="020B0600070205080204" pitchFamily="34" charset="-128"/>
                <a:hlinkClick r:id="rId3"/>
              </a:rPr>
              <a:t>-tools</a:t>
            </a:r>
            <a:endParaRPr lang="en-US" dirty="0">
              <a:ea typeface="MS PGothic" panose="020B0600070205080204" pitchFamily="34" charset="-128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GB" dirty="0">
              <a:ea typeface="MS PGothic" panose="020B0600070205080204" pitchFamily="34" charset="-128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sk-SK" dirty="0" smtClean="0">
                <a:ea typeface="MS PGothic" panose="020B0600070205080204" pitchFamily="34" charset="-128"/>
              </a:rPr>
              <a:t>Prosíme vás, šírte naše posolstvo a novinky s využitím </a:t>
            </a:r>
            <a:r>
              <a:rPr lang="sk-SK" dirty="0" err="1" smtClean="0">
                <a:ea typeface="MS PGothic" panose="020B0600070205080204" pitchFamily="34" charset="-128"/>
              </a:rPr>
              <a:t>hashtagu</a:t>
            </a:r>
            <a:r>
              <a:rPr lang="sk-SK" dirty="0" smtClean="0">
                <a:ea typeface="MS PGothic" panose="020B0600070205080204" pitchFamily="34" charset="-128"/>
              </a:rPr>
              <a:t> </a:t>
            </a:r>
            <a:r>
              <a:rPr lang="en-US" dirty="0" smtClean="0">
                <a:ea typeface="MS PGothic" panose="020B0600070205080204" pitchFamily="34" charset="-128"/>
                <a:hlinkClick r:id="rId4"/>
              </a:rPr>
              <a:t>#</a:t>
            </a:r>
            <a:r>
              <a:rPr lang="en-US" dirty="0" err="1">
                <a:ea typeface="MS PGothic" panose="020B0600070205080204" pitchFamily="34" charset="-128"/>
                <a:hlinkClick r:id="rId4"/>
              </a:rPr>
              <a:t>OiRAtools</a:t>
            </a:r>
            <a:r>
              <a:rPr lang="en-US" dirty="0">
                <a:ea typeface="MS PGothic" panose="020B0600070205080204" pitchFamily="34" charset="-128"/>
              </a:rPr>
              <a:t/>
            </a:r>
            <a:br>
              <a:rPr lang="en-US" dirty="0">
                <a:ea typeface="MS PGothic" panose="020B0600070205080204" pitchFamily="34" charset="-128"/>
              </a:rPr>
            </a:br>
            <a:endParaRPr lang="en-US" dirty="0">
              <a:ea typeface="MS PGothic" panose="020B0600070205080204" pitchFamily="34" charset="-128"/>
            </a:endParaRPr>
          </a:p>
          <a:p>
            <a:pPr marL="0" indent="0">
              <a:buNone/>
              <a:defRPr/>
            </a:pPr>
            <a:endParaRPr lang="en-US" dirty="0">
              <a:ea typeface="MS PGothic" panose="020B0600070205080204" pitchFamily="34" charset="-128"/>
            </a:endParaRPr>
          </a:p>
          <a:p>
            <a:pPr marL="0" indent="0">
              <a:buNone/>
              <a:defRPr/>
            </a:pPr>
            <a:endParaRPr lang="en-GB" dirty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2892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627534"/>
            <a:ext cx="5382816" cy="4050506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GB" dirty="0">
              <a:ea typeface="MS PGothic" panose="020B0600070205080204" pitchFamily="34" charset="-128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endParaRPr lang="en-GB" dirty="0">
              <a:ea typeface="MS PGothic" panose="020B0600070205080204" pitchFamily="34" charset="-128"/>
            </a:endParaRPr>
          </a:p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dirty="0">
                <a:ea typeface="MS PGothic" panose="020B0600070205080204" pitchFamily="34" charset="-128"/>
              </a:rPr>
              <a:t/>
            </a:r>
            <a:br>
              <a:rPr lang="en-US" dirty="0">
                <a:ea typeface="MS PGothic" panose="020B0600070205080204" pitchFamily="34" charset="-128"/>
              </a:rPr>
            </a:br>
            <a:endParaRPr lang="en-US" dirty="0">
              <a:ea typeface="MS PGothic" panose="020B0600070205080204" pitchFamily="34" charset="-128"/>
            </a:endParaRPr>
          </a:p>
          <a:p>
            <a:pPr marL="0" indent="0" algn="ctr">
              <a:buNone/>
              <a:defRPr/>
            </a:pPr>
            <a:r>
              <a:rPr lang="sk-SK" sz="1725" dirty="0" smtClean="0">
                <a:ea typeface="MS PGothic" panose="020B0600070205080204" pitchFamily="34" charset="-128"/>
              </a:rPr>
              <a:t>Ďakujeme vám</a:t>
            </a:r>
            <a:r>
              <a:rPr lang="en-GB" sz="1725" dirty="0" smtClean="0">
                <a:ea typeface="MS PGothic" panose="020B0600070205080204" pitchFamily="34" charset="-128"/>
              </a:rPr>
              <a:t>!</a:t>
            </a:r>
            <a:endParaRPr lang="en-GB" sz="1725" dirty="0">
              <a:ea typeface="MS PGothic" panose="020B0600070205080204" pitchFamily="34" charset="-128"/>
            </a:endParaRPr>
          </a:p>
          <a:p>
            <a:pPr marL="0" indent="0" algn="ctr">
              <a:buNone/>
              <a:defRPr/>
            </a:pPr>
            <a:r>
              <a:rPr lang="en-GB" altLang="en-US" sz="1725" dirty="0" err="1">
                <a:ea typeface="MS PGothic" panose="020B0600070205080204" pitchFamily="34" charset="-128"/>
              </a:rPr>
              <a:t>OiRA</a:t>
            </a:r>
            <a:r>
              <a:rPr lang="en-GB" altLang="en-US" sz="1725" dirty="0">
                <a:ea typeface="MS PGothic" panose="020B0600070205080204" pitchFamily="34" charset="-128"/>
              </a:rPr>
              <a:t> Team – </a:t>
            </a:r>
            <a:r>
              <a:rPr lang="sk-SK" altLang="en-US" sz="1725" dirty="0" smtClean="0">
                <a:ea typeface="MS PGothic" panose="020B0600070205080204" pitchFamily="34" charset="-128"/>
              </a:rPr>
              <a:t>Slovensko</a:t>
            </a:r>
            <a:endParaRPr lang="en-GB" altLang="en-US" sz="1725" dirty="0">
              <a:ea typeface="MS PGothic" panose="020B0600070205080204" pitchFamily="34" charset="-128"/>
            </a:endParaRPr>
          </a:p>
          <a:p>
            <a:pPr marL="0" indent="0" algn="ctr">
              <a:buNone/>
              <a:defRPr/>
            </a:pPr>
            <a:endParaRPr lang="en-GB" altLang="en-US" sz="1725" dirty="0">
              <a:ea typeface="MS PGothic" panose="020B0600070205080204" pitchFamily="34" charset="-128"/>
            </a:endParaRPr>
          </a:p>
          <a:p>
            <a:pPr marL="0" indent="0">
              <a:buNone/>
              <a:defRPr/>
            </a:pPr>
            <a:endParaRPr lang="en-US" dirty="0">
              <a:ea typeface="MS PGothic" panose="020B0600070205080204" pitchFamily="34" charset="-128"/>
            </a:endParaRPr>
          </a:p>
          <a:p>
            <a:pPr marL="0" indent="0">
              <a:buNone/>
              <a:defRPr/>
            </a:pPr>
            <a:endParaRPr lang="en-GB" dirty="0">
              <a:ea typeface="MS PGothic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923678"/>
            <a:ext cx="3074307" cy="312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6421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EUOSHA Corporate">
      <a:dk1>
        <a:srgbClr val="000000"/>
      </a:dk1>
      <a:lt1>
        <a:srgbClr val="FFFFFF"/>
      </a:lt1>
      <a:dk2>
        <a:srgbClr val="003399"/>
      </a:dk2>
      <a:lt2>
        <a:srgbClr val="FFFFFF"/>
      </a:lt2>
      <a:accent1>
        <a:srgbClr val="003399"/>
      </a:accent1>
      <a:accent2>
        <a:srgbClr val="A5B8DB"/>
      </a:accent2>
      <a:accent3>
        <a:srgbClr val="58585A"/>
      </a:accent3>
      <a:accent4>
        <a:srgbClr val="DC2F82"/>
      </a:accent4>
      <a:accent5>
        <a:srgbClr val="B1B3B4"/>
      </a:accent5>
      <a:accent6>
        <a:srgbClr val="DBE3F1"/>
      </a:accent6>
      <a:hlink>
        <a:srgbClr val="003399"/>
      </a:hlink>
      <a:folHlink>
        <a:srgbClr val="B1B3B4"/>
      </a:folHlink>
    </a:clrScheme>
    <a:fontScheme name="EUOSHA Corporate">
      <a:maj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UOSHA Corpor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  <a:lumMod val="100000"/>
              </a:schemeClr>
            </a:gs>
            <a:gs pos="100000">
              <a:schemeClr val="phClr">
                <a:tint val="9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1000"/>
                <a:satMod val="130000"/>
                <a:lumMod val="10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350000"/>
                <a:lumMod val="100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hade val="100000"/>
                <a:hueMod val="100000"/>
                <a:satMod val="300000"/>
                <a:lumMod val="100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U-OSHA Corporate materials">
        <a:dk1>
          <a:srgbClr val="000000"/>
        </a:dk1>
        <a:lt1>
          <a:srgbClr val="FFFFFF"/>
        </a:lt1>
        <a:dk2>
          <a:srgbClr val="003399"/>
        </a:dk2>
        <a:lt2>
          <a:srgbClr val="FFFFFF"/>
        </a:lt2>
        <a:accent1>
          <a:srgbClr val="003399"/>
        </a:accent1>
        <a:accent2>
          <a:srgbClr val="A5B8DB"/>
        </a:accent2>
        <a:accent3>
          <a:srgbClr val="58585A"/>
        </a:accent3>
        <a:accent4>
          <a:srgbClr val="DC2F82"/>
        </a:accent4>
        <a:accent5>
          <a:srgbClr val="B1B3B4"/>
        </a:accent5>
        <a:accent6>
          <a:srgbClr val="DBE3F1"/>
        </a:accent6>
        <a:hlink>
          <a:srgbClr val="003399"/>
        </a:hlink>
        <a:folHlink>
          <a:srgbClr val="B1B3B4"/>
        </a:folHlink>
      </a:clrScheme>
    </a:extraClrScheme>
  </a:extraClrSchemeLst>
  <a:extLst>
    <a:ext uri="{05A4C25C-085E-4340-85A3-A5531E510DB2}">
      <thm15:themeFamily xmlns:thm15="http://schemas.microsoft.com/office/thememl/2012/main" name="Theme1" id="{F6012D3E-7BE7-450D-9340-DCFAFFDE9E24}" vid="{425BC628-BE83-4F7D-A0CE-FF9A62E14A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 EUOSHA Stop-Pandemia</Template>
  <TotalTime>2894</TotalTime>
  <Words>607</Words>
  <Application>Microsoft Office PowerPoint</Application>
  <PresentationFormat>Prezentácia na obrazovke (16:9)</PresentationFormat>
  <Paragraphs>112</Paragraphs>
  <Slides>9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8" baseType="lpstr">
      <vt:lpstr>MS PGothic</vt:lpstr>
      <vt:lpstr>MS PGothic</vt:lpstr>
      <vt:lpstr>Arial</vt:lpstr>
      <vt:lpstr>Calibri</vt:lpstr>
      <vt:lpstr>Courier New</vt:lpstr>
      <vt:lpstr>Times New Roman</vt:lpstr>
      <vt:lpstr>Trebuchet MS</vt:lpstr>
      <vt:lpstr>Wingdings</vt:lpstr>
      <vt:lpstr>Theme1</vt:lpstr>
      <vt:lpstr>OiRA novinky – Apríl 2024</vt:lpstr>
      <vt:lpstr>OiRA v číslach – Apríl 2024</vt:lpstr>
      <vt:lpstr>Počet nástrojov online</vt:lpstr>
      <vt:lpstr>Počet posúdení rizík </vt:lpstr>
      <vt:lpstr>Počet užívateľov</vt:lpstr>
      <vt:lpstr>Vývoj EÚ nástrojov</vt:lpstr>
      <vt:lpstr>Propagácia OiRA  atď.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FLINTROP</dc:creator>
  <cp:lastModifiedBy>Kerekeš Ladislav</cp:lastModifiedBy>
  <cp:revision>114</cp:revision>
  <dcterms:created xsi:type="dcterms:W3CDTF">2020-12-22T08:57:20Z</dcterms:created>
  <dcterms:modified xsi:type="dcterms:W3CDTF">2024-04-16T10:36:52Z</dcterms:modified>
</cp:coreProperties>
</file>